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2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1pPr>
    <a:lvl2pPr marL="4572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2pPr>
    <a:lvl3pPr marL="9144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3pPr>
    <a:lvl4pPr marL="13716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4pPr>
    <a:lvl5pPr marL="18288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69" autoAdjust="0"/>
  </p:normalViewPr>
  <p:slideViewPr>
    <p:cSldViewPr>
      <p:cViewPr varScale="1">
        <p:scale>
          <a:sx n="87" d="100"/>
          <a:sy n="87" d="100"/>
        </p:scale>
        <p:origin x="-18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8"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85939775"/>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charset="0"/>
        <a:ea typeface="+mn-ea"/>
        <a:cs typeface="+mn-cs"/>
      </a:defRPr>
    </a:lvl1pPr>
    <a:lvl2pPr marL="457200" algn="l" rtl="0" fontAlgn="base">
      <a:spcBef>
        <a:spcPct val="0"/>
      </a:spcBef>
      <a:spcAft>
        <a:spcPct val="0"/>
      </a:spcAft>
      <a:defRPr sz="1200" kern="1200">
        <a:solidFill>
          <a:schemeClr val="tx1"/>
        </a:solidFill>
        <a:latin typeface="Gill Sans" charset="0"/>
        <a:ea typeface="+mn-ea"/>
        <a:cs typeface="+mn-cs"/>
      </a:defRPr>
    </a:lvl2pPr>
    <a:lvl3pPr marL="914400" algn="l" rtl="0" fontAlgn="base">
      <a:spcBef>
        <a:spcPct val="0"/>
      </a:spcBef>
      <a:spcAft>
        <a:spcPct val="0"/>
      </a:spcAft>
      <a:defRPr sz="1200" kern="1200">
        <a:solidFill>
          <a:schemeClr val="tx1"/>
        </a:solidFill>
        <a:latin typeface="Gill Sans" charset="0"/>
        <a:ea typeface="+mn-ea"/>
        <a:cs typeface="+mn-cs"/>
      </a:defRPr>
    </a:lvl3pPr>
    <a:lvl4pPr marL="1371600" algn="l" rtl="0" fontAlgn="base">
      <a:spcBef>
        <a:spcPct val="0"/>
      </a:spcBef>
      <a:spcAft>
        <a:spcPct val="0"/>
      </a:spcAft>
      <a:defRPr sz="1200" kern="1200">
        <a:solidFill>
          <a:schemeClr val="tx1"/>
        </a:solidFill>
        <a:latin typeface="Gill Sans" charset="0"/>
        <a:ea typeface="+mn-ea"/>
        <a:cs typeface="+mn-cs"/>
      </a:defRPr>
    </a:lvl4pPr>
    <a:lvl5pPr marL="1828800" algn="l" rtl="0" fontAlgn="base">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25"/>
              </a:spcBef>
            </a:pPr>
            <a:endParaRPr lang="en-US">
              <a:sym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a:sym typeface="Helvetic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dirty="0">
              <a:sym typeface="Helvetic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dirty="0">
              <a:sym typeface="Helvetic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200025">
              <a:spcBef>
                <a:spcPts val="400"/>
              </a:spcBef>
            </a:pPr>
            <a:endParaRPr lang="en-US" dirty="0">
              <a:sym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67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dirty="0">
              <a:sym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25"/>
              </a:spcBef>
            </a:pPr>
            <a:endParaRPr lang="en-US">
              <a:sym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dirty="0">
              <a:sym typeface="Helvetic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39688">
              <a:spcBef>
                <a:spcPts val="425"/>
              </a:spcBef>
            </a:pPr>
            <a:endParaRPr lang="en-US">
              <a:sym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Slide Number Placeholder 3"/>
          <p:cNvSpPr>
            <a:spLocks noGrp="1"/>
          </p:cNvSpPr>
          <p:nvPr>
            <p:ph type="sldNum" sz="quarter" idx="10"/>
          </p:nvPr>
        </p:nvSpPr>
        <p:spPr/>
        <p:txBody>
          <a:bodyPr/>
          <a:lstStyle>
            <a:lvl1pPr>
              <a:defRPr/>
            </a:lvl1pPr>
          </a:lstStyle>
          <a:p>
            <a:fld id="{8AE58D26-494C-463F-A2CA-0B21716CB1CE}" type="slidenum">
              <a:rPr lang="en-US"/>
              <a:pPr/>
              <a:t>‹#›</a:t>
            </a:fld>
            <a:endParaRPr lang="en-US"/>
          </a:p>
        </p:txBody>
      </p:sp>
    </p:spTree>
    <p:extLst>
      <p:ext uri="{BB962C8B-B14F-4D97-AF65-F5344CB8AC3E}">
        <p14:creationId xmlns:p14="http://schemas.microsoft.com/office/powerpoint/2010/main" val="29401584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7172FE47-56CF-4314-B983-4676961D2F65}" type="slidenum">
              <a:rPr lang="en-US"/>
              <a:pPr/>
              <a:t>‹#›</a:t>
            </a:fld>
            <a:endParaRPr lang="en-US"/>
          </a:p>
        </p:txBody>
      </p:sp>
    </p:spTree>
    <p:extLst>
      <p:ext uri="{BB962C8B-B14F-4D97-AF65-F5344CB8AC3E}">
        <p14:creationId xmlns:p14="http://schemas.microsoft.com/office/powerpoint/2010/main" val="25660749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1581150"/>
            <a:ext cx="1746250" cy="5276850"/>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1547813" y="1581150"/>
            <a:ext cx="5086350" cy="5276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96ADA442-EF57-4C5E-AF4E-683995E2DDEF}" type="slidenum">
              <a:rPr lang="en-US"/>
              <a:pPr/>
              <a:t>‹#›</a:t>
            </a:fld>
            <a:endParaRPr lang="en-US"/>
          </a:p>
        </p:txBody>
      </p:sp>
    </p:spTree>
    <p:extLst>
      <p:ext uri="{BB962C8B-B14F-4D97-AF65-F5344CB8AC3E}">
        <p14:creationId xmlns:p14="http://schemas.microsoft.com/office/powerpoint/2010/main" val="20740499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Slide Number Placeholder 3"/>
          <p:cNvSpPr>
            <a:spLocks noGrp="1"/>
          </p:cNvSpPr>
          <p:nvPr>
            <p:ph type="sldNum" sz="quarter" idx="10"/>
          </p:nvPr>
        </p:nvSpPr>
        <p:spPr/>
        <p:txBody>
          <a:bodyPr/>
          <a:lstStyle>
            <a:lvl1pPr>
              <a:defRPr/>
            </a:lvl1pPr>
          </a:lstStyle>
          <a:p>
            <a:fld id="{C7DD9D41-1C7A-4AE8-A335-7DDCCD114343}" type="slidenum">
              <a:rPr lang="en-US"/>
              <a:pPr/>
              <a:t>‹#›</a:t>
            </a:fld>
            <a:endParaRPr lang="en-US"/>
          </a:p>
        </p:txBody>
      </p:sp>
    </p:spTree>
    <p:extLst>
      <p:ext uri="{BB962C8B-B14F-4D97-AF65-F5344CB8AC3E}">
        <p14:creationId xmlns:p14="http://schemas.microsoft.com/office/powerpoint/2010/main" val="114616948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E9EA324C-7D35-4C0E-9450-0F227C8397DF}" type="slidenum">
              <a:rPr lang="en-US"/>
              <a:pPr/>
              <a:t>‹#›</a:t>
            </a:fld>
            <a:endParaRPr lang="en-US"/>
          </a:p>
        </p:txBody>
      </p:sp>
    </p:spTree>
    <p:extLst>
      <p:ext uri="{BB962C8B-B14F-4D97-AF65-F5344CB8AC3E}">
        <p14:creationId xmlns:p14="http://schemas.microsoft.com/office/powerpoint/2010/main" val="34527414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AF81A3E-E254-4D6A-9470-92429EC5851E}" type="slidenum">
              <a:rPr lang="en-US"/>
              <a:pPr/>
              <a:t>‹#›</a:t>
            </a:fld>
            <a:endParaRPr lang="en-US"/>
          </a:p>
        </p:txBody>
      </p:sp>
    </p:spTree>
    <p:extLst>
      <p:ext uri="{BB962C8B-B14F-4D97-AF65-F5344CB8AC3E}">
        <p14:creationId xmlns:p14="http://schemas.microsoft.com/office/powerpoint/2010/main" val="328294662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90588" y="1643063"/>
            <a:ext cx="3852862" cy="521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895850" y="1643063"/>
            <a:ext cx="3852863" cy="521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Slide Number Placeholder 4"/>
          <p:cNvSpPr>
            <a:spLocks noGrp="1"/>
          </p:cNvSpPr>
          <p:nvPr>
            <p:ph type="sldNum" sz="quarter" idx="10"/>
          </p:nvPr>
        </p:nvSpPr>
        <p:spPr/>
        <p:txBody>
          <a:bodyPr/>
          <a:lstStyle>
            <a:lvl1pPr>
              <a:defRPr/>
            </a:lvl1pPr>
          </a:lstStyle>
          <a:p>
            <a:fld id="{A3672EA9-F9E7-4624-8B9E-FC2DBFCFA419}" type="slidenum">
              <a:rPr lang="en-US"/>
              <a:pPr/>
              <a:t>‹#›</a:t>
            </a:fld>
            <a:endParaRPr lang="en-US"/>
          </a:p>
        </p:txBody>
      </p:sp>
    </p:spTree>
    <p:extLst>
      <p:ext uri="{BB962C8B-B14F-4D97-AF65-F5344CB8AC3E}">
        <p14:creationId xmlns:p14="http://schemas.microsoft.com/office/powerpoint/2010/main" val="2358789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Slide Number Placeholder 6"/>
          <p:cNvSpPr>
            <a:spLocks noGrp="1"/>
          </p:cNvSpPr>
          <p:nvPr>
            <p:ph type="sldNum" sz="quarter" idx="10"/>
          </p:nvPr>
        </p:nvSpPr>
        <p:spPr/>
        <p:txBody>
          <a:bodyPr/>
          <a:lstStyle>
            <a:lvl1pPr>
              <a:defRPr/>
            </a:lvl1pPr>
          </a:lstStyle>
          <a:p>
            <a:fld id="{A7894F65-DCAC-4E51-AF16-2605149690F0}" type="slidenum">
              <a:rPr lang="en-US"/>
              <a:pPr/>
              <a:t>‹#›</a:t>
            </a:fld>
            <a:endParaRPr lang="en-US"/>
          </a:p>
        </p:txBody>
      </p:sp>
    </p:spTree>
    <p:extLst>
      <p:ext uri="{BB962C8B-B14F-4D97-AF65-F5344CB8AC3E}">
        <p14:creationId xmlns:p14="http://schemas.microsoft.com/office/powerpoint/2010/main" val="271875289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Slide Number Placeholder 2"/>
          <p:cNvSpPr>
            <a:spLocks noGrp="1"/>
          </p:cNvSpPr>
          <p:nvPr>
            <p:ph type="sldNum" sz="quarter" idx="10"/>
          </p:nvPr>
        </p:nvSpPr>
        <p:spPr/>
        <p:txBody>
          <a:bodyPr/>
          <a:lstStyle>
            <a:lvl1pPr>
              <a:defRPr/>
            </a:lvl1pPr>
          </a:lstStyle>
          <a:p>
            <a:fld id="{8B96889A-500B-4ECC-97FD-A78B66115CCD}" type="slidenum">
              <a:rPr lang="en-US"/>
              <a:pPr/>
              <a:t>‹#›</a:t>
            </a:fld>
            <a:endParaRPr lang="en-US"/>
          </a:p>
        </p:txBody>
      </p:sp>
    </p:spTree>
    <p:extLst>
      <p:ext uri="{BB962C8B-B14F-4D97-AF65-F5344CB8AC3E}">
        <p14:creationId xmlns:p14="http://schemas.microsoft.com/office/powerpoint/2010/main" val="33036515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1B5954E-3F25-4765-A4C6-27D00A42668A}" type="slidenum">
              <a:rPr lang="en-US"/>
              <a:pPr/>
              <a:t>‹#›</a:t>
            </a:fld>
            <a:endParaRPr lang="en-US"/>
          </a:p>
        </p:txBody>
      </p:sp>
    </p:spTree>
    <p:extLst>
      <p:ext uri="{BB962C8B-B14F-4D97-AF65-F5344CB8AC3E}">
        <p14:creationId xmlns:p14="http://schemas.microsoft.com/office/powerpoint/2010/main" val="132339440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982833A-2050-405E-8DF4-640CD16ABCE2}" type="slidenum">
              <a:rPr lang="en-US"/>
              <a:pPr/>
              <a:t>‹#›</a:t>
            </a:fld>
            <a:endParaRPr lang="en-US"/>
          </a:p>
        </p:txBody>
      </p:sp>
    </p:spTree>
    <p:extLst>
      <p:ext uri="{BB962C8B-B14F-4D97-AF65-F5344CB8AC3E}">
        <p14:creationId xmlns:p14="http://schemas.microsoft.com/office/powerpoint/2010/main" val="11818499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9D2D9665-D6DB-482C-9B57-FCE7195F05F3}" type="slidenum">
              <a:rPr lang="en-US"/>
              <a:pPr/>
              <a:t>‹#›</a:t>
            </a:fld>
            <a:endParaRPr lang="en-US"/>
          </a:p>
        </p:txBody>
      </p:sp>
    </p:spTree>
    <p:extLst>
      <p:ext uri="{BB962C8B-B14F-4D97-AF65-F5344CB8AC3E}">
        <p14:creationId xmlns:p14="http://schemas.microsoft.com/office/powerpoint/2010/main" val="222777576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A16213-2111-4F5D-85EB-092EB7D24684}" type="slidenum">
              <a:rPr lang="en-US"/>
              <a:pPr/>
              <a:t>‹#›</a:t>
            </a:fld>
            <a:endParaRPr lang="en-US"/>
          </a:p>
        </p:txBody>
      </p:sp>
    </p:spTree>
    <p:extLst>
      <p:ext uri="{BB962C8B-B14F-4D97-AF65-F5344CB8AC3E}">
        <p14:creationId xmlns:p14="http://schemas.microsoft.com/office/powerpoint/2010/main" val="17869083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010AB506-AA43-482B-8DE3-9E17111EC457}" type="slidenum">
              <a:rPr lang="en-US"/>
              <a:pPr/>
              <a:t>‹#›</a:t>
            </a:fld>
            <a:endParaRPr lang="en-US"/>
          </a:p>
        </p:txBody>
      </p:sp>
    </p:spTree>
    <p:extLst>
      <p:ext uri="{BB962C8B-B14F-4D97-AF65-F5344CB8AC3E}">
        <p14:creationId xmlns:p14="http://schemas.microsoft.com/office/powerpoint/2010/main" val="96547051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38100"/>
            <a:ext cx="1963738" cy="6819900"/>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90588" y="38100"/>
            <a:ext cx="5741987" cy="6819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5E4F1D95-BC11-418B-8B6F-17A401B118F7}" type="slidenum">
              <a:rPr lang="en-US"/>
              <a:pPr/>
              <a:t>‹#›</a:t>
            </a:fld>
            <a:endParaRPr lang="en-US"/>
          </a:p>
        </p:txBody>
      </p:sp>
    </p:spTree>
    <p:extLst>
      <p:ext uri="{BB962C8B-B14F-4D97-AF65-F5344CB8AC3E}">
        <p14:creationId xmlns:p14="http://schemas.microsoft.com/office/powerpoint/2010/main" val="406827674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Slide Number Placeholder 3"/>
          <p:cNvSpPr>
            <a:spLocks noGrp="1"/>
          </p:cNvSpPr>
          <p:nvPr>
            <p:ph type="sldNum" sz="quarter" idx="10"/>
          </p:nvPr>
        </p:nvSpPr>
        <p:spPr/>
        <p:txBody>
          <a:bodyPr/>
          <a:lstStyle>
            <a:lvl1pPr>
              <a:defRPr/>
            </a:lvl1pPr>
          </a:lstStyle>
          <a:p>
            <a:fld id="{FF29DF1C-55EA-49CA-82B1-61C5EAD052ED}" type="slidenum">
              <a:rPr lang="en-US"/>
              <a:pPr/>
              <a:t>‹#›</a:t>
            </a:fld>
            <a:endParaRPr lang="en-US"/>
          </a:p>
        </p:txBody>
      </p:sp>
    </p:spTree>
    <p:extLst>
      <p:ext uri="{BB962C8B-B14F-4D97-AF65-F5344CB8AC3E}">
        <p14:creationId xmlns:p14="http://schemas.microsoft.com/office/powerpoint/2010/main" val="24736736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A12EBC4D-D4D2-4DF5-BB86-CE4FCD031829}" type="slidenum">
              <a:rPr lang="en-US"/>
              <a:pPr/>
              <a:t>‹#›</a:t>
            </a:fld>
            <a:endParaRPr lang="en-US"/>
          </a:p>
        </p:txBody>
      </p:sp>
    </p:spTree>
    <p:extLst>
      <p:ext uri="{BB962C8B-B14F-4D97-AF65-F5344CB8AC3E}">
        <p14:creationId xmlns:p14="http://schemas.microsoft.com/office/powerpoint/2010/main" val="182236541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54072ED-21FE-4CA5-B28D-00E09033CF2B}" type="slidenum">
              <a:rPr lang="en-US"/>
              <a:pPr/>
              <a:t>‹#›</a:t>
            </a:fld>
            <a:endParaRPr lang="en-US"/>
          </a:p>
        </p:txBody>
      </p:sp>
    </p:spTree>
    <p:extLst>
      <p:ext uri="{BB962C8B-B14F-4D97-AF65-F5344CB8AC3E}">
        <p14:creationId xmlns:p14="http://schemas.microsoft.com/office/powerpoint/2010/main" val="270427594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754063" y="1435100"/>
            <a:ext cx="1795462" cy="134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2701925" y="1435100"/>
            <a:ext cx="1795463" cy="134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Slide Number Placeholder 4"/>
          <p:cNvSpPr>
            <a:spLocks noGrp="1"/>
          </p:cNvSpPr>
          <p:nvPr>
            <p:ph type="sldNum" sz="quarter" idx="10"/>
          </p:nvPr>
        </p:nvSpPr>
        <p:spPr/>
        <p:txBody>
          <a:bodyPr/>
          <a:lstStyle>
            <a:lvl1pPr>
              <a:defRPr/>
            </a:lvl1pPr>
          </a:lstStyle>
          <a:p>
            <a:fld id="{86E7651C-88FE-44D0-A12E-05CF40CEACB9}" type="slidenum">
              <a:rPr lang="en-US"/>
              <a:pPr/>
              <a:t>‹#›</a:t>
            </a:fld>
            <a:endParaRPr lang="en-US"/>
          </a:p>
        </p:txBody>
      </p:sp>
    </p:spTree>
    <p:extLst>
      <p:ext uri="{BB962C8B-B14F-4D97-AF65-F5344CB8AC3E}">
        <p14:creationId xmlns:p14="http://schemas.microsoft.com/office/powerpoint/2010/main" val="414360938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Slide Number Placeholder 6"/>
          <p:cNvSpPr>
            <a:spLocks noGrp="1"/>
          </p:cNvSpPr>
          <p:nvPr>
            <p:ph type="sldNum" sz="quarter" idx="10"/>
          </p:nvPr>
        </p:nvSpPr>
        <p:spPr/>
        <p:txBody>
          <a:bodyPr/>
          <a:lstStyle>
            <a:lvl1pPr>
              <a:defRPr/>
            </a:lvl1pPr>
          </a:lstStyle>
          <a:p>
            <a:fld id="{D04CE573-AF56-4A2C-8699-F3224A2F3535}" type="slidenum">
              <a:rPr lang="en-US"/>
              <a:pPr/>
              <a:t>‹#›</a:t>
            </a:fld>
            <a:endParaRPr lang="en-US"/>
          </a:p>
        </p:txBody>
      </p:sp>
    </p:spTree>
    <p:extLst>
      <p:ext uri="{BB962C8B-B14F-4D97-AF65-F5344CB8AC3E}">
        <p14:creationId xmlns:p14="http://schemas.microsoft.com/office/powerpoint/2010/main" val="138462271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Slide Number Placeholder 2"/>
          <p:cNvSpPr>
            <a:spLocks noGrp="1"/>
          </p:cNvSpPr>
          <p:nvPr>
            <p:ph type="sldNum" sz="quarter" idx="10"/>
          </p:nvPr>
        </p:nvSpPr>
        <p:spPr/>
        <p:txBody>
          <a:bodyPr/>
          <a:lstStyle>
            <a:lvl1pPr>
              <a:defRPr/>
            </a:lvl1pPr>
          </a:lstStyle>
          <a:p>
            <a:fld id="{4BDD267C-6FC8-4577-BE92-214B16D5841E}" type="slidenum">
              <a:rPr lang="en-US"/>
              <a:pPr/>
              <a:t>‹#›</a:t>
            </a:fld>
            <a:endParaRPr lang="en-US"/>
          </a:p>
        </p:txBody>
      </p:sp>
    </p:spTree>
    <p:extLst>
      <p:ext uri="{BB962C8B-B14F-4D97-AF65-F5344CB8AC3E}">
        <p14:creationId xmlns:p14="http://schemas.microsoft.com/office/powerpoint/2010/main" val="151783586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821EFEB-E8FA-4750-A1FB-1FDD81328690}" type="slidenum">
              <a:rPr lang="en-US"/>
              <a:pPr/>
              <a:t>‹#›</a:t>
            </a:fld>
            <a:endParaRPr lang="en-US"/>
          </a:p>
        </p:txBody>
      </p:sp>
    </p:spTree>
    <p:extLst>
      <p:ext uri="{BB962C8B-B14F-4D97-AF65-F5344CB8AC3E}">
        <p14:creationId xmlns:p14="http://schemas.microsoft.com/office/powerpoint/2010/main" val="35178575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714A2F5-6A11-4281-9A6E-31D9B36FB94B}" type="slidenum">
              <a:rPr lang="en-US"/>
              <a:pPr/>
              <a:t>‹#›</a:t>
            </a:fld>
            <a:endParaRPr lang="en-US"/>
          </a:p>
        </p:txBody>
      </p:sp>
    </p:spTree>
    <p:extLst>
      <p:ext uri="{BB962C8B-B14F-4D97-AF65-F5344CB8AC3E}">
        <p14:creationId xmlns:p14="http://schemas.microsoft.com/office/powerpoint/2010/main" val="156558922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4D49B59-D819-4BAC-8E98-F6E80CB63BAE}" type="slidenum">
              <a:rPr lang="en-US"/>
              <a:pPr/>
              <a:t>‹#›</a:t>
            </a:fld>
            <a:endParaRPr lang="en-US"/>
          </a:p>
        </p:txBody>
      </p:sp>
    </p:spTree>
    <p:extLst>
      <p:ext uri="{BB962C8B-B14F-4D97-AF65-F5344CB8AC3E}">
        <p14:creationId xmlns:p14="http://schemas.microsoft.com/office/powerpoint/2010/main" val="381535509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FAA8EA9-FE7C-4664-BD41-AE560DA5BBF9}" type="slidenum">
              <a:rPr lang="en-US"/>
              <a:pPr/>
              <a:t>‹#›</a:t>
            </a:fld>
            <a:endParaRPr lang="en-US"/>
          </a:p>
        </p:txBody>
      </p:sp>
    </p:spTree>
    <p:extLst>
      <p:ext uri="{BB962C8B-B14F-4D97-AF65-F5344CB8AC3E}">
        <p14:creationId xmlns:p14="http://schemas.microsoft.com/office/powerpoint/2010/main" val="315131200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F034BCB0-480D-424D-8F69-DADAF123C0C2}" type="slidenum">
              <a:rPr lang="en-US"/>
              <a:pPr/>
              <a:t>‹#›</a:t>
            </a:fld>
            <a:endParaRPr lang="en-US"/>
          </a:p>
        </p:txBody>
      </p:sp>
    </p:spTree>
    <p:extLst>
      <p:ext uri="{BB962C8B-B14F-4D97-AF65-F5344CB8AC3E}">
        <p14:creationId xmlns:p14="http://schemas.microsoft.com/office/powerpoint/2010/main" val="214029354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55588"/>
            <a:ext cx="1982787" cy="25241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754063" y="255588"/>
            <a:ext cx="5797550" cy="25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A2A0D045-C029-44E5-BB21-28F83E90E458}" type="slidenum">
              <a:rPr lang="en-US"/>
              <a:pPr/>
              <a:t>‹#›</a:t>
            </a:fld>
            <a:endParaRPr lang="en-US"/>
          </a:p>
        </p:txBody>
      </p:sp>
    </p:spTree>
    <p:extLst>
      <p:ext uri="{BB962C8B-B14F-4D97-AF65-F5344CB8AC3E}">
        <p14:creationId xmlns:p14="http://schemas.microsoft.com/office/powerpoint/2010/main" val="115294508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Slide Number Placeholder 3"/>
          <p:cNvSpPr>
            <a:spLocks noGrp="1"/>
          </p:cNvSpPr>
          <p:nvPr>
            <p:ph type="sldNum" sz="quarter" idx="10"/>
          </p:nvPr>
        </p:nvSpPr>
        <p:spPr/>
        <p:txBody>
          <a:bodyPr/>
          <a:lstStyle>
            <a:lvl1pPr>
              <a:defRPr/>
            </a:lvl1pPr>
          </a:lstStyle>
          <a:p>
            <a:fld id="{CA943B06-7782-4F97-A630-420A78ACC31E}" type="slidenum">
              <a:rPr lang="en-US"/>
              <a:pPr/>
              <a:t>‹#›</a:t>
            </a:fld>
            <a:endParaRPr lang="en-US"/>
          </a:p>
        </p:txBody>
      </p:sp>
    </p:spTree>
    <p:extLst>
      <p:ext uri="{BB962C8B-B14F-4D97-AF65-F5344CB8AC3E}">
        <p14:creationId xmlns:p14="http://schemas.microsoft.com/office/powerpoint/2010/main" val="425666721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FFB74117-9116-4C82-9167-BCE109B3C0FB}" type="slidenum">
              <a:rPr lang="en-US"/>
              <a:pPr/>
              <a:t>‹#›</a:t>
            </a:fld>
            <a:endParaRPr lang="en-US"/>
          </a:p>
        </p:txBody>
      </p:sp>
    </p:spTree>
    <p:extLst>
      <p:ext uri="{BB962C8B-B14F-4D97-AF65-F5344CB8AC3E}">
        <p14:creationId xmlns:p14="http://schemas.microsoft.com/office/powerpoint/2010/main" val="50829924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CCD053-4D2A-4EEF-9560-8C07920CFE20}" type="slidenum">
              <a:rPr lang="en-US"/>
              <a:pPr/>
              <a:t>‹#›</a:t>
            </a:fld>
            <a:endParaRPr lang="en-US"/>
          </a:p>
        </p:txBody>
      </p:sp>
    </p:spTree>
    <p:extLst>
      <p:ext uri="{BB962C8B-B14F-4D97-AF65-F5344CB8AC3E}">
        <p14:creationId xmlns:p14="http://schemas.microsoft.com/office/powerpoint/2010/main" val="508819511"/>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90588" y="1643063"/>
            <a:ext cx="1849437" cy="521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2892425" y="1643063"/>
            <a:ext cx="1851025" cy="521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Slide Number Placeholder 4"/>
          <p:cNvSpPr>
            <a:spLocks noGrp="1"/>
          </p:cNvSpPr>
          <p:nvPr>
            <p:ph type="sldNum" sz="quarter" idx="10"/>
          </p:nvPr>
        </p:nvSpPr>
        <p:spPr/>
        <p:txBody>
          <a:bodyPr/>
          <a:lstStyle>
            <a:lvl1pPr>
              <a:defRPr/>
            </a:lvl1pPr>
          </a:lstStyle>
          <a:p>
            <a:fld id="{D97FCE6F-8BA8-4E4C-8E23-87B63DE532D8}" type="slidenum">
              <a:rPr lang="en-US"/>
              <a:pPr/>
              <a:t>‹#›</a:t>
            </a:fld>
            <a:endParaRPr lang="en-US"/>
          </a:p>
        </p:txBody>
      </p:sp>
    </p:spTree>
    <p:extLst>
      <p:ext uri="{BB962C8B-B14F-4D97-AF65-F5344CB8AC3E}">
        <p14:creationId xmlns:p14="http://schemas.microsoft.com/office/powerpoint/2010/main" val="406493408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Slide Number Placeholder 6"/>
          <p:cNvSpPr>
            <a:spLocks noGrp="1"/>
          </p:cNvSpPr>
          <p:nvPr>
            <p:ph type="sldNum" sz="quarter" idx="10"/>
          </p:nvPr>
        </p:nvSpPr>
        <p:spPr/>
        <p:txBody>
          <a:bodyPr/>
          <a:lstStyle>
            <a:lvl1pPr>
              <a:defRPr/>
            </a:lvl1pPr>
          </a:lstStyle>
          <a:p>
            <a:fld id="{D22BB3FE-A78E-4A40-A9BC-7F76E64A4566}" type="slidenum">
              <a:rPr lang="en-US"/>
              <a:pPr/>
              <a:t>‹#›</a:t>
            </a:fld>
            <a:endParaRPr lang="en-US"/>
          </a:p>
        </p:txBody>
      </p:sp>
    </p:spTree>
    <p:extLst>
      <p:ext uri="{BB962C8B-B14F-4D97-AF65-F5344CB8AC3E}">
        <p14:creationId xmlns:p14="http://schemas.microsoft.com/office/powerpoint/2010/main" val="387318388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Slide Number Placeholder 2"/>
          <p:cNvSpPr>
            <a:spLocks noGrp="1"/>
          </p:cNvSpPr>
          <p:nvPr>
            <p:ph type="sldNum" sz="quarter" idx="10"/>
          </p:nvPr>
        </p:nvSpPr>
        <p:spPr/>
        <p:txBody>
          <a:bodyPr/>
          <a:lstStyle>
            <a:lvl1pPr>
              <a:defRPr/>
            </a:lvl1pPr>
          </a:lstStyle>
          <a:p>
            <a:fld id="{8FC0B009-A209-4B13-9E21-403307C0F853}" type="slidenum">
              <a:rPr lang="en-US"/>
              <a:pPr/>
              <a:t>‹#›</a:t>
            </a:fld>
            <a:endParaRPr lang="en-US"/>
          </a:p>
        </p:txBody>
      </p:sp>
    </p:spTree>
    <p:extLst>
      <p:ext uri="{BB962C8B-B14F-4D97-AF65-F5344CB8AC3E}">
        <p14:creationId xmlns:p14="http://schemas.microsoft.com/office/powerpoint/2010/main" val="3097189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1547813" y="4149725"/>
            <a:ext cx="3416300" cy="270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5116513" y="4149725"/>
            <a:ext cx="3416300" cy="270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Slide Number Placeholder 4"/>
          <p:cNvSpPr>
            <a:spLocks noGrp="1"/>
          </p:cNvSpPr>
          <p:nvPr>
            <p:ph type="sldNum" sz="quarter" idx="10"/>
          </p:nvPr>
        </p:nvSpPr>
        <p:spPr/>
        <p:txBody>
          <a:bodyPr/>
          <a:lstStyle>
            <a:lvl1pPr>
              <a:defRPr/>
            </a:lvl1pPr>
          </a:lstStyle>
          <a:p>
            <a:fld id="{115FC65B-3FE2-4DDE-816E-6EEF2367E910}" type="slidenum">
              <a:rPr lang="en-US"/>
              <a:pPr/>
              <a:t>‹#›</a:t>
            </a:fld>
            <a:endParaRPr lang="en-US"/>
          </a:p>
        </p:txBody>
      </p:sp>
    </p:spTree>
    <p:extLst>
      <p:ext uri="{BB962C8B-B14F-4D97-AF65-F5344CB8AC3E}">
        <p14:creationId xmlns:p14="http://schemas.microsoft.com/office/powerpoint/2010/main" val="3948125576"/>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C5BA654-E5FE-4563-AC05-5F5CF29425D0}" type="slidenum">
              <a:rPr lang="en-US"/>
              <a:pPr/>
              <a:t>‹#›</a:t>
            </a:fld>
            <a:endParaRPr lang="en-US"/>
          </a:p>
        </p:txBody>
      </p:sp>
    </p:spTree>
    <p:extLst>
      <p:ext uri="{BB962C8B-B14F-4D97-AF65-F5344CB8AC3E}">
        <p14:creationId xmlns:p14="http://schemas.microsoft.com/office/powerpoint/2010/main" val="8717241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50746F3-7E7B-490E-AC2F-C8BFEEBF1E6B}" type="slidenum">
              <a:rPr lang="en-US"/>
              <a:pPr/>
              <a:t>‹#›</a:t>
            </a:fld>
            <a:endParaRPr lang="en-US"/>
          </a:p>
        </p:txBody>
      </p:sp>
    </p:spTree>
    <p:extLst>
      <p:ext uri="{BB962C8B-B14F-4D97-AF65-F5344CB8AC3E}">
        <p14:creationId xmlns:p14="http://schemas.microsoft.com/office/powerpoint/2010/main" val="3875539457"/>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271EEB2-7B7A-4ABA-87CD-4027D165F168}" type="slidenum">
              <a:rPr lang="en-US"/>
              <a:pPr/>
              <a:t>‹#›</a:t>
            </a:fld>
            <a:endParaRPr lang="en-US"/>
          </a:p>
        </p:txBody>
      </p:sp>
    </p:spTree>
    <p:extLst>
      <p:ext uri="{BB962C8B-B14F-4D97-AF65-F5344CB8AC3E}">
        <p14:creationId xmlns:p14="http://schemas.microsoft.com/office/powerpoint/2010/main" val="414873953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474E0B55-D42F-4FF0-A33C-C07170973C1D}" type="slidenum">
              <a:rPr lang="en-US"/>
              <a:pPr/>
              <a:t>‹#›</a:t>
            </a:fld>
            <a:endParaRPr lang="en-US"/>
          </a:p>
        </p:txBody>
      </p:sp>
    </p:spTree>
    <p:extLst>
      <p:ext uri="{BB962C8B-B14F-4D97-AF65-F5344CB8AC3E}">
        <p14:creationId xmlns:p14="http://schemas.microsoft.com/office/powerpoint/2010/main" val="74089199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38100"/>
            <a:ext cx="1963738" cy="6819900"/>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90588" y="38100"/>
            <a:ext cx="5741987" cy="6819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CA6EFF6D-1242-4FF8-817B-CC2373B9830F}" type="slidenum">
              <a:rPr lang="en-US"/>
              <a:pPr/>
              <a:t>‹#›</a:t>
            </a:fld>
            <a:endParaRPr lang="en-US"/>
          </a:p>
        </p:txBody>
      </p:sp>
    </p:spTree>
    <p:extLst>
      <p:ext uri="{BB962C8B-B14F-4D97-AF65-F5344CB8AC3E}">
        <p14:creationId xmlns:p14="http://schemas.microsoft.com/office/powerpoint/2010/main" val="466800512"/>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i-FI"/>
          </a:p>
        </p:txBody>
      </p:sp>
      <p:sp>
        <p:nvSpPr>
          <p:cNvPr id="4" name="Slide Number Placeholder 3"/>
          <p:cNvSpPr>
            <a:spLocks noGrp="1"/>
          </p:cNvSpPr>
          <p:nvPr>
            <p:ph type="sldNum" sz="quarter" idx="10"/>
          </p:nvPr>
        </p:nvSpPr>
        <p:spPr/>
        <p:txBody>
          <a:bodyPr/>
          <a:lstStyle>
            <a:lvl1pPr>
              <a:defRPr/>
            </a:lvl1pPr>
          </a:lstStyle>
          <a:p>
            <a:fld id="{D1CF153F-D05A-4BDA-BCB0-1930B45DE17F}" type="slidenum">
              <a:rPr lang="en-US"/>
              <a:pPr/>
              <a:t>‹#›</a:t>
            </a:fld>
            <a:endParaRPr lang="en-US"/>
          </a:p>
        </p:txBody>
      </p:sp>
    </p:spTree>
    <p:extLst>
      <p:ext uri="{BB962C8B-B14F-4D97-AF65-F5344CB8AC3E}">
        <p14:creationId xmlns:p14="http://schemas.microsoft.com/office/powerpoint/2010/main" val="191093863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F5D9675C-0C80-492F-A404-C17B5451AC93}" type="slidenum">
              <a:rPr lang="en-US"/>
              <a:pPr/>
              <a:t>‹#›</a:t>
            </a:fld>
            <a:endParaRPr lang="en-US"/>
          </a:p>
        </p:txBody>
      </p:sp>
    </p:spTree>
    <p:extLst>
      <p:ext uri="{BB962C8B-B14F-4D97-AF65-F5344CB8AC3E}">
        <p14:creationId xmlns:p14="http://schemas.microsoft.com/office/powerpoint/2010/main" val="87260406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D80C1F3-2374-4A61-9C29-A72101EC01DF}" type="slidenum">
              <a:rPr lang="en-US"/>
              <a:pPr/>
              <a:t>‹#›</a:t>
            </a:fld>
            <a:endParaRPr lang="en-US"/>
          </a:p>
        </p:txBody>
      </p:sp>
    </p:spTree>
    <p:extLst>
      <p:ext uri="{BB962C8B-B14F-4D97-AF65-F5344CB8AC3E}">
        <p14:creationId xmlns:p14="http://schemas.microsoft.com/office/powerpoint/2010/main" val="428726555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Slide Number Placeholder 4"/>
          <p:cNvSpPr>
            <a:spLocks noGrp="1"/>
          </p:cNvSpPr>
          <p:nvPr>
            <p:ph type="sldNum" sz="quarter" idx="10"/>
          </p:nvPr>
        </p:nvSpPr>
        <p:spPr/>
        <p:txBody>
          <a:bodyPr/>
          <a:lstStyle>
            <a:lvl1pPr>
              <a:defRPr/>
            </a:lvl1pPr>
          </a:lstStyle>
          <a:p>
            <a:fld id="{0259A745-3529-402C-9785-37DD79A16689}" type="slidenum">
              <a:rPr lang="en-US"/>
              <a:pPr/>
              <a:t>‹#›</a:t>
            </a:fld>
            <a:endParaRPr lang="en-US"/>
          </a:p>
        </p:txBody>
      </p:sp>
    </p:spTree>
    <p:extLst>
      <p:ext uri="{BB962C8B-B14F-4D97-AF65-F5344CB8AC3E}">
        <p14:creationId xmlns:p14="http://schemas.microsoft.com/office/powerpoint/2010/main" val="254141880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Slide Number Placeholder 6"/>
          <p:cNvSpPr>
            <a:spLocks noGrp="1"/>
          </p:cNvSpPr>
          <p:nvPr>
            <p:ph type="sldNum" sz="quarter" idx="10"/>
          </p:nvPr>
        </p:nvSpPr>
        <p:spPr/>
        <p:txBody>
          <a:bodyPr/>
          <a:lstStyle>
            <a:lvl1pPr>
              <a:defRPr/>
            </a:lvl1pPr>
          </a:lstStyle>
          <a:p>
            <a:fld id="{5B2A6DF9-80C9-4067-ADA1-3239006D9B59}" type="slidenum">
              <a:rPr lang="en-US"/>
              <a:pPr/>
              <a:t>‹#›</a:t>
            </a:fld>
            <a:endParaRPr lang="en-US"/>
          </a:p>
        </p:txBody>
      </p:sp>
    </p:spTree>
    <p:extLst>
      <p:ext uri="{BB962C8B-B14F-4D97-AF65-F5344CB8AC3E}">
        <p14:creationId xmlns:p14="http://schemas.microsoft.com/office/powerpoint/2010/main" val="26313517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Slide Number Placeholder 6"/>
          <p:cNvSpPr>
            <a:spLocks noGrp="1"/>
          </p:cNvSpPr>
          <p:nvPr>
            <p:ph type="sldNum" sz="quarter" idx="10"/>
          </p:nvPr>
        </p:nvSpPr>
        <p:spPr/>
        <p:txBody>
          <a:bodyPr/>
          <a:lstStyle>
            <a:lvl1pPr>
              <a:defRPr/>
            </a:lvl1pPr>
          </a:lstStyle>
          <a:p>
            <a:fld id="{F8328EBE-CCE5-49A5-82B4-609D260A316E}" type="slidenum">
              <a:rPr lang="en-US"/>
              <a:pPr/>
              <a:t>‹#›</a:t>
            </a:fld>
            <a:endParaRPr lang="en-US"/>
          </a:p>
        </p:txBody>
      </p:sp>
    </p:spTree>
    <p:extLst>
      <p:ext uri="{BB962C8B-B14F-4D97-AF65-F5344CB8AC3E}">
        <p14:creationId xmlns:p14="http://schemas.microsoft.com/office/powerpoint/2010/main" val="941543869"/>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i-FI"/>
          </a:p>
        </p:txBody>
      </p:sp>
      <p:sp>
        <p:nvSpPr>
          <p:cNvPr id="3" name="Slide Number Placeholder 2"/>
          <p:cNvSpPr>
            <a:spLocks noGrp="1"/>
          </p:cNvSpPr>
          <p:nvPr>
            <p:ph type="sldNum" sz="quarter" idx="10"/>
          </p:nvPr>
        </p:nvSpPr>
        <p:spPr/>
        <p:txBody>
          <a:bodyPr/>
          <a:lstStyle>
            <a:lvl1pPr>
              <a:defRPr/>
            </a:lvl1pPr>
          </a:lstStyle>
          <a:p>
            <a:fld id="{17CB5166-E2F6-4432-856D-240D71F8C5CF}" type="slidenum">
              <a:rPr lang="en-US"/>
              <a:pPr/>
              <a:t>‹#›</a:t>
            </a:fld>
            <a:endParaRPr lang="en-US"/>
          </a:p>
        </p:txBody>
      </p:sp>
    </p:spTree>
    <p:extLst>
      <p:ext uri="{BB962C8B-B14F-4D97-AF65-F5344CB8AC3E}">
        <p14:creationId xmlns:p14="http://schemas.microsoft.com/office/powerpoint/2010/main" val="145692704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108B049-9D05-49E6-AA57-7CD4EBE773FC}" type="slidenum">
              <a:rPr lang="en-US"/>
              <a:pPr/>
              <a:t>‹#›</a:t>
            </a:fld>
            <a:endParaRPr lang="en-US"/>
          </a:p>
        </p:txBody>
      </p:sp>
    </p:spTree>
    <p:extLst>
      <p:ext uri="{BB962C8B-B14F-4D97-AF65-F5344CB8AC3E}">
        <p14:creationId xmlns:p14="http://schemas.microsoft.com/office/powerpoint/2010/main" val="163691589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D8B3A51-E0ED-4505-A321-29D883853299}" type="slidenum">
              <a:rPr lang="en-US"/>
              <a:pPr/>
              <a:t>‹#›</a:t>
            </a:fld>
            <a:endParaRPr lang="en-US"/>
          </a:p>
        </p:txBody>
      </p:sp>
    </p:spTree>
    <p:extLst>
      <p:ext uri="{BB962C8B-B14F-4D97-AF65-F5344CB8AC3E}">
        <p14:creationId xmlns:p14="http://schemas.microsoft.com/office/powerpoint/2010/main" val="3139539229"/>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7296BC0-8F63-4E5A-B903-BB891D266D5D}" type="slidenum">
              <a:rPr lang="en-US"/>
              <a:pPr/>
              <a:t>‹#›</a:t>
            </a:fld>
            <a:endParaRPr lang="en-US"/>
          </a:p>
        </p:txBody>
      </p:sp>
    </p:spTree>
    <p:extLst>
      <p:ext uri="{BB962C8B-B14F-4D97-AF65-F5344CB8AC3E}">
        <p14:creationId xmlns:p14="http://schemas.microsoft.com/office/powerpoint/2010/main" val="3537014761"/>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16861795-3B64-4572-80C1-F76D5D6D7ACD}" type="slidenum">
              <a:rPr lang="en-US"/>
              <a:pPr/>
              <a:t>‹#›</a:t>
            </a:fld>
            <a:endParaRPr lang="en-US"/>
          </a:p>
        </p:txBody>
      </p:sp>
    </p:spTree>
    <p:extLst>
      <p:ext uri="{BB962C8B-B14F-4D97-AF65-F5344CB8AC3E}">
        <p14:creationId xmlns:p14="http://schemas.microsoft.com/office/powerpoint/2010/main" val="2336400335"/>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Slide Number Placeholder 3"/>
          <p:cNvSpPr>
            <a:spLocks noGrp="1"/>
          </p:cNvSpPr>
          <p:nvPr>
            <p:ph type="sldNum" sz="quarter" idx="10"/>
          </p:nvPr>
        </p:nvSpPr>
        <p:spPr/>
        <p:txBody>
          <a:bodyPr/>
          <a:lstStyle>
            <a:lvl1pPr>
              <a:defRPr/>
            </a:lvl1pPr>
          </a:lstStyle>
          <a:p>
            <a:fld id="{FD9BD118-2FB8-4C51-8AFC-E603CCC28268}" type="slidenum">
              <a:rPr lang="en-US"/>
              <a:pPr/>
              <a:t>‹#›</a:t>
            </a:fld>
            <a:endParaRPr lang="en-US"/>
          </a:p>
        </p:txBody>
      </p:sp>
    </p:spTree>
    <p:extLst>
      <p:ext uri="{BB962C8B-B14F-4D97-AF65-F5344CB8AC3E}">
        <p14:creationId xmlns:p14="http://schemas.microsoft.com/office/powerpoint/2010/main" val="16862243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Slide Number Placeholder 2"/>
          <p:cNvSpPr>
            <a:spLocks noGrp="1"/>
          </p:cNvSpPr>
          <p:nvPr>
            <p:ph type="sldNum" sz="quarter" idx="10"/>
          </p:nvPr>
        </p:nvSpPr>
        <p:spPr/>
        <p:txBody>
          <a:bodyPr/>
          <a:lstStyle>
            <a:lvl1pPr>
              <a:defRPr/>
            </a:lvl1pPr>
          </a:lstStyle>
          <a:p>
            <a:fld id="{4D2DABFE-7A4B-45B2-928A-31DD63F11E3A}" type="slidenum">
              <a:rPr lang="en-US"/>
              <a:pPr/>
              <a:t>‹#›</a:t>
            </a:fld>
            <a:endParaRPr lang="en-US"/>
          </a:p>
        </p:txBody>
      </p:sp>
    </p:spTree>
    <p:extLst>
      <p:ext uri="{BB962C8B-B14F-4D97-AF65-F5344CB8AC3E}">
        <p14:creationId xmlns:p14="http://schemas.microsoft.com/office/powerpoint/2010/main" val="22830306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BBCFCE2-FB85-412A-9D24-5A407935EF85}" type="slidenum">
              <a:rPr lang="en-US"/>
              <a:pPr/>
              <a:t>‹#›</a:t>
            </a:fld>
            <a:endParaRPr lang="en-US"/>
          </a:p>
        </p:txBody>
      </p:sp>
    </p:spTree>
    <p:extLst>
      <p:ext uri="{BB962C8B-B14F-4D97-AF65-F5344CB8AC3E}">
        <p14:creationId xmlns:p14="http://schemas.microsoft.com/office/powerpoint/2010/main" val="309235753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F7E52AA-F7D8-470F-AC57-5AC99553D963}" type="slidenum">
              <a:rPr lang="en-US"/>
              <a:pPr/>
              <a:t>‹#›</a:t>
            </a:fld>
            <a:endParaRPr lang="en-US"/>
          </a:p>
        </p:txBody>
      </p:sp>
    </p:spTree>
    <p:extLst>
      <p:ext uri="{BB962C8B-B14F-4D97-AF65-F5344CB8AC3E}">
        <p14:creationId xmlns:p14="http://schemas.microsoft.com/office/powerpoint/2010/main" val="40867651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B0D6A95-7693-4223-992A-449266194345}" type="slidenum">
              <a:rPr lang="en-US"/>
              <a:pPr/>
              <a:t>‹#›</a:t>
            </a:fld>
            <a:endParaRPr lang="en-US"/>
          </a:p>
        </p:txBody>
      </p:sp>
    </p:spTree>
    <p:extLst>
      <p:ext uri="{BB962C8B-B14F-4D97-AF65-F5344CB8AC3E}">
        <p14:creationId xmlns:p14="http://schemas.microsoft.com/office/powerpoint/2010/main" val="7283452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809038" y="112713"/>
            <a:ext cx="3111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Helvetica" charset="0"/>
                <a:sym typeface="Helvetica" charset="0"/>
              </a:defRPr>
            </a:lvl1pPr>
            <a:lvl2pPr>
              <a:defRPr sz="1200">
                <a:solidFill>
                  <a:schemeClr val="tx1"/>
                </a:solidFill>
                <a:latin typeface="Gill Sans" charset="0"/>
              </a:defRPr>
            </a:lvl2pPr>
            <a:lvl3pPr>
              <a:defRPr sz="1200">
                <a:solidFill>
                  <a:schemeClr val="tx1"/>
                </a:solidFill>
                <a:latin typeface="Gill Sans" charset="0"/>
              </a:defRPr>
            </a:lvl3pPr>
            <a:lvl4pPr>
              <a:defRPr sz="1200">
                <a:solidFill>
                  <a:schemeClr val="tx1"/>
                </a:solidFill>
                <a:latin typeface="Gill Sans" charset="0"/>
              </a:defRPr>
            </a:lvl4pPr>
            <a:lvl5pPr>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fld id="{8A092345-5676-4E3E-A38B-6D6D0691B08D}" type="slidenum">
              <a:rPr lang="en-US"/>
              <a:pPr/>
              <a:t>‹#›</a:t>
            </a:fld>
            <a:endParaRPr lang="en-US"/>
          </a:p>
        </p:txBody>
      </p:sp>
      <p:sp>
        <p:nvSpPr>
          <p:cNvPr id="1026" name="Rectangle 2"/>
          <p:cNvSpPr>
            <a:spLocks noGrp="1" noChangeArrowheads="1"/>
          </p:cNvSpPr>
          <p:nvPr>
            <p:ph type="title"/>
          </p:nvPr>
        </p:nvSpPr>
        <p:spPr bwMode="auto">
          <a:xfrm>
            <a:off x="1547813" y="1581150"/>
            <a:ext cx="6911975" cy="256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smtClean="0">
                <a:sym typeface="Helvetica" charset="0"/>
              </a:rPr>
              <a:t>Click to edit Master title style</a:t>
            </a:r>
          </a:p>
        </p:txBody>
      </p:sp>
      <p:sp>
        <p:nvSpPr>
          <p:cNvPr id="1027" name="Rectangle 3"/>
          <p:cNvSpPr>
            <a:spLocks noGrp="1" noChangeArrowheads="1"/>
          </p:cNvSpPr>
          <p:nvPr>
            <p:ph type="body" idx="1"/>
          </p:nvPr>
        </p:nvSpPr>
        <p:spPr bwMode="auto">
          <a:xfrm>
            <a:off x="1547813" y="4149725"/>
            <a:ext cx="6985000" cy="270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smtClean="0">
                <a:sym typeface="Helvetica" charset="0"/>
              </a:rPr>
              <a:t>Click to edit Master text styles</a:t>
            </a:r>
          </a:p>
          <a:p>
            <a:pPr lvl="1"/>
            <a:r>
              <a:rPr lang="en-US" smtClean="0">
                <a:sym typeface="Helvetica" charset="0"/>
              </a:rPr>
              <a:t>Second level</a:t>
            </a:r>
          </a:p>
          <a:p>
            <a:pPr lvl="2"/>
            <a:r>
              <a:rPr lang="en-US" smtClean="0">
                <a:sym typeface="Helvetica" charset="0"/>
              </a:rPr>
              <a:t>Third level</a:t>
            </a:r>
          </a:p>
          <a:p>
            <a:pPr lvl="3"/>
            <a:r>
              <a:rPr lang="en-US" smtClean="0">
                <a:sym typeface="Helvetica" charset="0"/>
              </a:rPr>
              <a:t>Fourth level</a:t>
            </a:r>
          </a:p>
          <a:p>
            <a:pPr lvl="4"/>
            <a:r>
              <a:rPr lang="en-US" smtClean="0">
                <a:sym typeface="Helvetica"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algn="ctr" rtl="0" fontAlgn="base">
        <a:spcBef>
          <a:spcPct val="0"/>
        </a:spcBef>
        <a:spcAft>
          <a:spcPct val="0"/>
        </a:spcAft>
        <a:defRPr sz="4400">
          <a:solidFill>
            <a:schemeClr val="tx1"/>
          </a:solidFill>
          <a:latin typeface="+mj-lt"/>
          <a:ea typeface="+mj-ea"/>
          <a:cs typeface="+mj-cs"/>
          <a:sym typeface="Helvetica" charset="0"/>
        </a:defRPr>
      </a:lvl1pPr>
      <a:lvl2pPr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2pPr>
      <a:lvl3pPr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3pPr>
      <a:lvl4pPr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4pPr>
      <a:lvl5pPr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5pPr>
      <a:lvl6pPr marL="457200"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6pPr>
      <a:lvl7pPr marL="914400"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7pPr>
      <a:lvl8pPr marL="1371600"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8pPr>
      <a:lvl9pPr marL="1828800" algn="ctr" rtl="0" fontAlgn="base">
        <a:spcBef>
          <a:spcPct val="0"/>
        </a:spcBef>
        <a:spcAft>
          <a:spcPct val="0"/>
        </a:spcAft>
        <a:defRPr sz="4400">
          <a:solidFill>
            <a:schemeClr val="tx1"/>
          </a:solidFill>
          <a:latin typeface="Helvetica" charset="0"/>
          <a:ea typeface="ヒラギノ角ゴ ProN W3" charset="0"/>
          <a:cs typeface="ヒラギノ角ゴ ProN W3" charset="0"/>
          <a:sym typeface="Helvetica" charset="0"/>
        </a:defRPr>
      </a:lvl9pPr>
    </p:titleStyle>
    <p:bodyStyle>
      <a:lvl1pPr algn="ctr" rtl="0" fontAlgn="base">
        <a:spcBef>
          <a:spcPts val="700"/>
        </a:spcBef>
        <a:spcAft>
          <a:spcPct val="0"/>
        </a:spcAft>
        <a:defRPr sz="2800">
          <a:solidFill>
            <a:schemeClr val="tx1"/>
          </a:solidFill>
          <a:latin typeface="+mn-lt"/>
          <a:ea typeface="+mn-ea"/>
          <a:cs typeface="+mn-cs"/>
          <a:sym typeface="Helvetica" charset="0"/>
        </a:defRPr>
      </a:lvl1pPr>
      <a:lvl2pPr marL="666750" indent="-28575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2pPr>
      <a:lvl3pPr marL="1066800" indent="-22860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3pPr>
      <a:lvl4pPr marL="1524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4pPr>
      <a:lvl5pPr marL="19812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5pPr>
      <a:lvl6pPr marL="24384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6pPr>
      <a:lvl7pPr marL="28956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7pPr>
      <a:lvl8pPr marL="33528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8pPr>
      <a:lvl9pPr marL="3810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890588" y="38100"/>
            <a:ext cx="7858125" cy="160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smtClean="0">
                <a:sym typeface="Helvetica" charset="0"/>
              </a:rPr>
              <a:t>Click to edit Master title style</a:t>
            </a:r>
          </a:p>
        </p:txBody>
      </p:sp>
      <p:sp>
        <p:nvSpPr>
          <p:cNvPr id="2050" name="Rectangle 2"/>
          <p:cNvSpPr>
            <a:spLocks noGrp="1" noChangeArrowheads="1"/>
          </p:cNvSpPr>
          <p:nvPr>
            <p:ph type="body" idx="1"/>
          </p:nvPr>
        </p:nvSpPr>
        <p:spPr bwMode="auto">
          <a:xfrm>
            <a:off x="890588" y="1643063"/>
            <a:ext cx="7858125" cy="5214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smtClean="0">
                <a:sym typeface="Helvetica" charset="0"/>
              </a:rPr>
              <a:t>Click to edit Master text styles</a:t>
            </a:r>
          </a:p>
          <a:p>
            <a:pPr lvl="1"/>
            <a:r>
              <a:rPr lang="en-US" smtClean="0">
                <a:sym typeface="Helvetica" charset="0"/>
              </a:rPr>
              <a:t>Second level</a:t>
            </a:r>
          </a:p>
          <a:p>
            <a:pPr lvl="2"/>
            <a:r>
              <a:rPr lang="en-US" smtClean="0">
                <a:sym typeface="Helvetica" charset="0"/>
              </a:rPr>
              <a:t>Third level</a:t>
            </a:r>
          </a:p>
          <a:p>
            <a:pPr lvl="3"/>
            <a:r>
              <a:rPr lang="en-US" smtClean="0">
                <a:sym typeface="Helvetica" charset="0"/>
              </a:rPr>
              <a:t>Fourth level</a:t>
            </a:r>
          </a:p>
          <a:p>
            <a:pPr lvl="4"/>
            <a:r>
              <a:rPr lang="en-US" smtClean="0">
                <a:sym typeface="Helvetica" charset="0"/>
              </a:rPr>
              <a:t>Fifth level</a:t>
            </a:r>
          </a:p>
        </p:txBody>
      </p:sp>
      <p:sp>
        <p:nvSpPr>
          <p:cNvPr id="2051" name="Text Box 3"/>
          <p:cNvSpPr txBox="1">
            <a:spLocks noGrp="1" noChangeArrowheads="1"/>
          </p:cNvSpPr>
          <p:nvPr>
            <p:ph type="sldNum" sz="quarter" idx="4"/>
          </p:nvPr>
        </p:nvSpPr>
        <p:spPr bwMode="auto">
          <a:xfrm>
            <a:off x="8809038" y="112713"/>
            <a:ext cx="3111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Helvetica" charset="0"/>
                <a:sym typeface="Helvetica" charset="0"/>
              </a:defRPr>
            </a:lvl1pPr>
            <a:lvl2pPr>
              <a:defRPr sz="1200">
                <a:solidFill>
                  <a:schemeClr val="tx1"/>
                </a:solidFill>
                <a:latin typeface="Gill Sans" charset="0"/>
              </a:defRPr>
            </a:lvl2pPr>
            <a:lvl3pPr>
              <a:defRPr sz="1200">
                <a:solidFill>
                  <a:schemeClr val="tx1"/>
                </a:solidFill>
                <a:latin typeface="Gill Sans" charset="0"/>
              </a:defRPr>
            </a:lvl3pPr>
            <a:lvl4pPr>
              <a:defRPr sz="1200">
                <a:solidFill>
                  <a:schemeClr val="tx1"/>
                </a:solidFill>
                <a:latin typeface="Gill Sans" charset="0"/>
              </a:defRPr>
            </a:lvl4pPr>
            <a:lvl5pPr>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fld id="{63D9C06F-A391-4420-BED0-527FBE61FB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algn="ctr" rtl="0" fontAlgn="base">
        <a:spcBef>
          <a:spcPct val="0"/>
        </a:spcBef>
        <a:spcAft>
          <a:spcPct val="0"/>
        </a:spcAft>
        <a:defRPr sz="4000">
          <a:solidFill>
            <a:schemeClr val="tx1"/>
          </a:solidFill>
          <a:latin typeface="+mj-lt"/>
          <a:ea typeface="+mj-ea"/>
          <a:cs typeface="+mj-cs"/>
          <a:sym typeface="Helvetica" charset="0"/>
        </a:defRPr>
      </a:lvl1pPr>
      <a:lvl2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2pPr>
      <a:lvl3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3pPr>
      <a:lvl4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4pPr>
      <a:lvl5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5pPr>
      <a:lvl6pPr marL="4572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6pPr>
      <a:lvl7pPr marL="9144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7pPr>
      <a:lvl8pPr marL="13716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8pPr>
      <a:lvl9pPr marL="18288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9pPr>
    </p:titleStyle>
    <p:bodyStyle>
      <a:lvl1pPr marL="342900" indent="-342900" algn="l" rtl="0" fontAlgn="base">
        <a:spcBef>
          <a:spcPts val="700"/>
        </a:spcBef>
        <a:spcAft>
          <a:spcPct val="0"/>
        </a:spcAft>
        <a:buSzPct val="85000"/>
        <a:buFont typeface="Helvetica" charset="0"/>
        <a:buChar char="•"/>
        <a:defRPr sz="2800">
          <a:solidFill>
            <a:schemeClr val="tx1"/>
          </a:solidFill>
          <a:latin typeface="+mn-lt"/>
          <a:ea typeface="+mn-ea"/>
          <a:cs typeface="+mn-cs"/>
          <a:sym typeface="Helvetica" charset="0"/>
        </a:defRPr>
      </a:lvl1pPr>
      <a:lvl2pPr marL="666750" indent="-28575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2pPr>
      <a:lvl3pPr marL="1066800" indent="-22860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3pPr>
      <a:lvl4pPr marL="1524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4pPr>
      <a:lvl5pPr marL="19812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5pPr>
      <a:lvl6pPr marL="24384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6pPr>
      <a:lvl7pPr marL="28956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7pPr>
      <a:lvl8pPr marL="33528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8pPr>
      <a:lvl9pPr marL="3810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754063" y="255588"/>
            <a:ext cx="7932737" cy="117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smtClean="0">
                <a:sym typeface="Helvetica" charset="0"/>
              </a:rPr>
              <a:t>Click to edit Master title style</a:t>
            </a:r>
          </a:p>
        </p:txBody>
      </p:sp>
      <p:sp>
        <p:nvSpPr>
          <p:cNvPr id="3074" name="Rectangle 2"/>
          <p:cNvSpPr>
            <a:spLocks noGrp="1" noChangeArrowheads="1"/>
          </p:cNvSpPr>
          <p:nvPr>
            <p:ph type="body" idx="1"/>
          </p:nvPr>
        </p:nvSpPr>
        <p:spPr bwMode="auto">
          <a:xfrm>
            <a:off x="754063" y="1435100"/>
            <a:ext cx="3743325" cy="1344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b" anchorCtr="0" compatLnSpc="1">
            <a:prstTxWarp prst="textNoShape">
              <a:avLst/>
            </a:prstTxWarp>
          </a:bodyPr>
          <a:lstStyle/>
          <a:p>
            <a:pPr lvl="0"/>
            <a:r>
              <a:rPr lang="en-US" smtClean="0">
                <a:sym typeface="Helvetica" charset="0"/>
              </a:rPr>
              <a:t>Click to edit Master text styles</a:t>
            </a:r>
          </a:p>
          <a:p>
            <a:pPr lvl="1"/>
            <a:r>
              <a:rPr lang="en-US" smtClean="0">
                <a:sym typeface="Helvetica" charset="0"/>
              </a:rPr>
              <a:t>Second level</a:t>
            </a:r>
          </a:p>
          <a:p>
            <a:pPr lvl="2"/>
            <a:r>
              <a:rPr lang="en-US" smtClean="0">
                <a:sym typeface="Helvetica" charset="0"/>
              </a:rPr>
              <a:t>Third level</a:t>
            </a:r>
          </a:p>
          <a:p>
            <a:pPr lvl="3"/>
            <a:r>
              <a:rPr lang="en-US" smtClean="0">
                <a:sym typeface="Helvetica" charset="0"/>
              </a:rPr>
              <a:t>Fourth level</a:t>
            </a:r>
          </a:p>
          <a:p>
            <a:pPr lvl="4"/>
            <a:r>
              <a:rPr lang="en-US" smtClean="0">
                <a:sym typeface="Helvetica" charset="0"/>
              </a:rPr>
              <a:t>Fifth level</a:t>
            </a:r>
          </a:p>
        </p:txBody>
      </p:sp>
      <p:sp>
        <p:nvSpPr>
          <p:cNvPr id="3075" name="Text Box 3"/>
          <p:cNvSpPr txBox="1">
            <a:spLocks noGrp="1" noChangeArrowheads="1"/>
          </p:cNvSpPr>
          <p:nvPr>
            <p:ph type="sldNum" sz="quarter" idx="4"/>
          </p:nvPr>
        </p:nvSpPr>
        <p:spPr bwMode="auto">
          <a:xfrm>
            <a:off x="8809038" y="112713"/>
            <a:ext cx="3111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Helvetica" charset="0"/>
                <a:sym typeface="Helvetica" charset="0"/>
              </a:defRPr>
            </a:lvl1pPr>
            <a:lvl2pPr>
              <a:defRPr sz="1200">
                <a:solidFill>
                  <a:schemeClr val="tx1"/>
                </a:solidFill>
                <a:latin typeface="Gill Sans" charset="0"/>
              </a:defRPr>
            </a:lvl2pPr>
            <a:lvl3pPr>
              <a:defRPr sz="1200">
                <a:solidFill>
                  <a:schemeClr val="tx1"/>
                </a:solidFill>
                <a:latin typeface="Gill Sans" charset="0"/>
              </a:defRPr>
            </a:lvl3pPr>
            <a:lvl4pPr>
              <a:defRPr sz="1200">
                <a:solidFill>
                  <a:schemeClr val="tx1"/>
                </a:solidFill>
                <a:latin typeface="Gill Sans" charset="0"/>
              </a:defRPr>
            </a:lvl4pPr>
            <a:lvl5pPr>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fld id="{4571660C-2AEA-4FA8-B3D8-901B4E8276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algn="ctr" rtl="0" fontAlgn="base">
        <a:spcBef>
          <a:spcPct val="0"/>
        </a:spcBef>
        <a:spcAft>
          <a:spcPct val="0"/>
        </a:spcAft>
        <a:defRPr sz="4000">
          <a:solidFill>
            <a:schemeClr val="tx1"/>
          </a:solidFill>
          <a:latin typeface="+mj-lt"/>
          <a:ea typeface="+mj-ea"/>
          <a:cs typeface="+mj-cs"/>
          <a:sym typeface="Helvetica" charset="0"/>
        </a:defRPr>
      </a:lvl1pPr>
      <a:lvl2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2pPr>
      <a:lvl3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3pPr>
      <a:lvl4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4pPr>
      <a:lvl5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5pPr>
      <a:lvl6pPr marL="4572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6pPr>
      <a:lvl7pPr marL="9144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7pPr>
      <a:lvl8pPr marL="13716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8pPr>
      <a:lvl9pPr marL="18288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9pPr>
    </p:titleStyle>
    <p:bodyStyle>
      <a:lvl1pPr algn="l" rtl="0" fontAlgn="base">
        <a:spcBef>
          <a:spcPts val="600"/>
        </a:spcBef>
        <a:spcAft>
          <a:spcPct val="0"/>
        </a:spcAft>
        <a:defRPr sz="2400" b="1">
          <a:solidFill>
            <a:schemeClr val="tx1"/>
          </a:solidFill>
          <a:latin typeface="+mn-lt"/>
          <a:ea typeface="+mn-ea"/>
          <a:cs typeface="+mn-cs"/>
          <a:sym typeface="Helvetica" charset="0"/>
        </a:defRPr>
      </a:lvl1pPr>
      <a:lvl2pPr marL="381000" algn="l" rtl="0" fontAlgn="base">
        <a:spcBef>
          <a:spcPts val="500"/>
        </a:spcBef>
        <a:spcAft>
          <a:spcPct val="0"/>
        </a:spcAft>
        <a:defRPr sz="2000" b="1">
          <a:solidFill>
            <a:schemeClr val="tx1"/>
          </a:solidFill>
          <a:latin typeface="+mn-lt"/>
          <a:ea typeface="+mn-ea"/>
          <a:cs typeface="+mn-cs"/>
          <a:sym typeface="Helvetica" charset="0"/>
        </a:defRPr>
      </a:lvl2pPr>
      <a:lvl3pPr marL="838200" algn="l" rtl="0" fontAlgn="base">
        <a:spcBef>
          <a:spcPts val="400"/>
        </a:spcBef>
        <a:spcAft>
          <a:spcPct val="0"/>
        </a:spcAft>
        <a:defRPr b="1">
          <a:solidFill>
            <a:schemeClr val="tx1"/>
          </a:solidFill>
          <a:latin typeface="+mn-lt"/>
          <a:ea typeface="+mn-ea"/>
          <a:cs typeface="+mn-cs"/>
          <a:sym typeface="Helvetica" charset="0"/>
        </a:defRPr>
      </a:lvl3pPr>
      <a:lvl4pPr marL="1295400" algn="l" rtl="0" fontAlgn="base">
        <a:spcBef>
          <a:spcPts val="400"/>
        </a:spcBef>
        <a:spcAft>
          <a:spcPct val="0"/>
        </a:spcAft>
        <a:defRPr sz="1600" b="1">
          <a:solidFill>
            <a:schemeClr val="tx1"/>
          </a:solidFill>
          <a:latin typeface="+mn-lt"/>
          <a:ea typeface="+mn-ea"/>
          <a:cs typeface="+mn-cs"/>
          <a:sym typeface="Helvetica" charset="0"/>
        </a:defRPr>
      </a:lvl4pPr>
      <a:lvl5pPr marL="1752600" algn="l" rtl="0" fontAlgn="base">
        <a:spcBef>
          <a:spcPts val="400"/>
        </a:spcBef>
        <a:spcAft>
          <a:spcPct val="0"/>
        </a:spcAft>
        <a:defRPr sz="1600" b="1">
          <a:solidFill>
            <a:schemeClr val="tx1"/>
          </a:solidFill>
          <a:latin typeface="+mn-lt"/>
          <a:ea typeface="+mn-ea"/>
          <a:cs typeface="+mn-cs"/>
          <a:sym typeface="Helvetica" charset="0"/>
        </a:defRPr>
      </a:lvl5pPr>
      <a:lvl6pPr marL="2209800" algn="l" rtl="0" fontAlgn="base">
        <a:spcBef>
          <a:spcPts val="400"/>
        </a:spcBef>
        <a:spcAft>
          <a:spcPct val="0"/>
        </a:spcAft>
        <a:defRPr sz="1600" b="1">
          <a:solidFill>
            <a:schemeClr val="tx1"/>
          </a:solidFill>
          <a:latin typeface="+mn-lt"/>
          <a:ea typeface="+mn-ea"/>
          <a:cs typeface="+mn-cs"/>
          <a:sym typeface="Helvetica" charset="0"/>
        </a:defRPr>
      </a:lvl6pPr>
      <a:lvl7pPr marL="2667000" algn="l" rtl="0" fontAlgn="base">
        <a:spcBef>
          <a:spcPts val="400"/>
        </a:spcBef>
        <a:spcAft>
          <a:spcPct val="0"/>
        </a:spcAft>
        <a:defRPr sz="1600" b="1">
          <a:solidFill>
            <a:schemeClr val="tx1"/>
          </a:solidFill>
          <a:latin typeface="+mn-lt"/>
          <a:ea typeface="+mn-ea"/>
          <a:cs typeface="+mn-cs"/>
          <a:sym typeface="Helvetica" charset="0"/>
        </a:defRPr>
      </a:lvl7pPr>
      <a:lvl8pPr marL="3124200" algn="l" rtl="0" fontAlgn="base">
        <a:spcBef>
          <a:spcPts val="400"/>
        </a:spcBef>
        <a:spcAft>
          <a:spcPct val="0"/>
        </a:spcAft>
        <a:defRPr sz="1600" b="1">
          <a:solidFill>
            <a:schemeClr val="tx1"/>
          </a:solidFill>
          <a:latin typeface="+mn-lt"/>
          <a:ea typeface="+mn-ea"/>
          <a:cs typeface="+mn-cs"/>
          <a:sym typeface="Helvetica" charset="0"/>
        </a:defRPr>
      </a:lvl8pPr>
      <a:lvl9pPr marL="3581400" algn="l" rtl="0" fontAlgn="base">
        <a:spcBef>
          <a:spcPts val="400"/>
        </a:spcBef>
        <a:spcAft>
          <a:spcPct val="0"/>
        </a:spcAft>
        <a:defRPr sz="1600" b="1">
          <a:solidFill>
            <a:schemeClr val="tx1"/>
          </a:solidFill>
          <a:latin typeface="+mn-lt"/>
          <a:ea typeface="+mn-ea"/>
          <a:cs typeface="+mn-cs"/>
          <a:sym typeface="Helvetica" charset="0"/>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890588" y="38100"/>
            <a:ext cx="7858125" cy="160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smtClean="0">
                <a:sym typeface="Helvetica" charset="0"/>
              </a:rPr>
              <a:t>Click to edit Master title style</a:t>
            </a:r>
          </a:p>
        </p:txBody>
      </p:sp>
      <p:sp>
        <p:nvSpPr>
          <p:cNvPr id="4098" name="Rectangle 2"/>
          <p:cNvSpPr>
            <a:spLocks noGrp="1" noChangeArrowheads="1"/>
          </p:cNvSpPr>
          <p:nvPr>
            <p:ph type="body" idx="1"/>
          </p:nvPr>
        </p:nvSpPr>
        <p:spPr bwMode="auto">
          <a:xfrm>
            <a:off x="890588" y="1643063"/>
            <a:ext cx="3852862" cy="5214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smtClean="0">
                <a:sym typeface="Helvetica" charset="0"/>
              </a:rPr>
              <a:t>Click to edit Master text styles</a:t>
            </a:r>
          </a:p>
          <a:p>
            <a:pPr lvl="1"/>
            <a:r>
              <a:rPr lang="en-US" smtClean="0">
                <a:sym typeface="Helvetica" charset="0"/>
              </a:rPr>
              <a:t>Second level</a:t>
            </a:r>
          </a:p>
          <a:p>
            <a:pPr lvl="2"/>
            <a:r>
              <a:rPr lang="en-US" smtClean="0">
                <a:sym typeface="Helvetica" charset="0"/>
              </a:rPr>
              <a:t>Third level</a:t>
            </a:r>
          </a:p>
          <a:p>
            <a:pPr lvl="3"/>
            <a:r>
              <a:rPr lang="en-US" smtClean="0">
                <a:sym typeface="Helvetica" charset="0"/>
              </a:rPr>
              <a:t>Fourth level</a:t>
            </a:r>
          </a:p>
          <a:p>
            <a:pPr lvl="4"/>
            <a:r>
              <a:rPr lang="en-US" smtClean="0">
                <a:sym typeface="Helvetica" charset="0"/>
              </a:rPr>
              <a:t>Fifth level</a:t>
            </a:r>
          </a:p>
        </p:txBody>
      </p:sp>
      <p:sp>
        <p:nvSpPr>
          <p:cNvPr id="4099" name="Text Box 3"/>
          <p:cNvSpPr txBox="1">
            <a:spLocks noGrp="1" noChangeArrowheads="1"/>
          </p:cNvSpPr>
          <p:nvPr>
            <p:ph type="sldNum" sz="quarter" idx="4"/>
          </p:nvPr>
        </p:nvSpPr>
        <p:spPr bwMode="auto">
          <a:xfrm>
            <a:off x="8809038" y="112713"/>
            <a:ext cx="3111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Helvetica" charset="0"/>
                <a:sym typeface="Helvetica" charset="0"/>
              </a:defRPr>
            </a:lvl1pPr>
            <a:lvl2pPr>
              <a:defRPr sz="1200">
                <a:solidFill>
                  <a:schemeClr val="tx1"/>
                </a:solidFill>
                <a:latin typeface="Gill Sans" charset="0"/>
              </a:defRPr>
            </a:lvl2pPr>
            <a:lvl3pPr>
              <a:defRPr sz="1200">
                <a:solidFill>
                  <a:schemeClr val="tx1"/>
                </a:solidFill>
                <a:latin typeface="Gill Sans" charset="0"/>
              </a:defRPr>
            </a:lvl3pPr>
            <a:lvl4pPr>
              <a:defRPr sz="1200">
                <a:solidFill>
                  <a:schemeClr val="tx1"/>
                </a:solidFill>
                <a:latin typeface="Gill Sans" charset="0"/>
              </a:defRPr>
            </a:lvl4pPr>
            <a:lvl5pPr>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fld id="{073EFF10-86BD-49FD-97F7-278204927C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algn="ctr" rtl="0" fontAlgn="base">
        <a:spcBef>
          <a:spcPct val="0"/>
        </a:spcBef>
        <a:spcAft>
          <a:spcPct val="0"/>
        </a:spcAft>
        <a:defRPr sz="4000">
          <a:solidFill>
            <a:schemeClr val="tx1"/>
          </a:solidFill>
          <a:latin typeface="+mj-lt"/>
          <a:ea typeface="+mj-ea"/>
          <a:cs typeface="+mj-cs"/>
          <a:sym typeface="Helvetica" charset="0"/>
        </a:defRPr>
      </a:lvl1pPr>
      <a:lvl2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2pPr>
      <a:lvl3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3pPr>
      <a:lvl4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4pPr>
      <a:lvl5pPr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5pPr>
      <a:lvl6pPr marL="4572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6pPr>
      <a:lvl7pPr marL="9144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7pPr>
      <a:lvl8pPr marL="13716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8pPr>
      <a:lvl9pPr marL="1828800"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9pPr>
    </p:titleStyle>
    <p:bodyStyle>
      <a:lvl1pPr marL="342900" indent="-342900" algn="l" rtl="0" fontAlgn="base">
        <a:spcBef>
          <a:spcPts val="700"/>
        </a:spcBef>
        <a:spcAft>
          <a:spcPct val="0"/>
        </a:spcAft>
        <a:buSzPct val="85000"/>
        <a:buFont typeface="Helvetica" charset="0"/>
        <a:buChar char="•"/>
        <a:defRPr sz="2800">
          <a:solidFill>
            <a:schemeClr val="tx1"/>
          </a:solidFill>
          <a:latin typeface="+mn-lt"/>
          <a:ea typeface="+mn-ea"/>
          <a:cs typeface="+mn-cs"/>
          <a:sym typeface="Helvetica" charset="0"/>
        </a:defRPr>
      </a:lvl1pPr>
      <a:lvl2pPr marL="666750" indent="-28575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2pPr>
      <a:lvl3pPr marL="1066800" indent="-22860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3pPr>
      <a:lvl4pPr marL="1524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4pPr>
      <a:lvl5pPr marL="19812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5pPr>
      <a:lvl6pPr marL="24384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6pPr>
      <a:lvl7pPr marL="28956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7pPr>
      <a:lvl8pPr marL="33528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8pPr>
      <a:lvl9pPr marL="3810000"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Text Box 1"/>
          <p:cNvSpPr txBox="1">
            <a:spLocks noGrp="1" noChangeArrowheads="1"/>
          </p:cNvSpPr>
          <p:nvPr>
            <p:ph type="sldNum" sz="quarter" idx="4"/>
          </p:nvPr>
        </p:nvSpPr>
        <p:spPr bwMode="auto">
          <a:xfrm>
            <a:off x="8809038" y="112713"/>
            <a:ext cx="3111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Helvetica" charset="0"/>
                <a:sym typeface="Helvetica" charset="0"/>
              </a:defRPr>
            </a:lvl1pPr>
            <a:lvl2pPr>
              <a:defRPr sz="1200">
                <a:solidFill>
                  <a:schemeClr val="tx1"/>
                </a:solidFill>
                <a:latin typeface="Gill Sans" charset="0"/>
              </a:defRPr>
            </a:lvl2pPr>
            <a:lvl3pPr>
              <a:defRPr sz="1200">
                <a:solidFill>
                  <a:schemeClr val="tx1"/>
                </a:solidFill>
                <a:latin typeface="Gill Sans" charset="0"/>
              </a:defRPr>
            </a:lvl3pPr>
            <a:lvl4pPr>
              <a:defRPr sz="1200">
                <a:solidFill>
                  <a:schemeClr val="tx1"/>
                </a:solidFill>
                <a:latin typeface="Gill Sans" charset="0"/>
              </a:defRPr>
            </a:lvl4pPr>
            <a:lvl5pPr>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fld id="{14B37F61-A1A9-481C-A483-54FA318B45D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ctr" rtl="0" fontAlgn="base">
        <a:spcBef>
          <a:spcPct val="0"/>
        </a:spcBef>
        <a:spcAft>
          <a:spcPct val="0"/>
        </a:spcAft>
        <a:defRPr sz="4000">
          <a:solidFill>
            <a:schemeClr val="tx1"/>
          </a:solidFill>
          <a:latin typeface="+mj-lt"/>
          <a:ea typeface="+mj-ea"/>
          <a:cs typeface="+mj-cs"/>
          <a:sym typeface="Helvetica" charset="0"/>
        </a:defRPr>
      </a:lvl1pPr>
      <a:lvl2pPr marL="396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2pPr>
      <a:lvl3pPr marL="396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3pPr>
      <a:lvl4pPr marL="396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4pPr>
      <a:lvl5pPr marL="396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5pPr>
      <a:lvl6pPr marL="4968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6pPr>
      <a:lvl7pPr marL="9540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7pPr>
      <a:lvl8pPr marL="14112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8pPr>
      <a:lvl9pPr marL="1868488" algn="ctr" rtl="0" fontAlgn="base">
        <a:spcBef>
          <a:spcPct val="0"/>
        </a:spcBef>
        <a:spcAft>
          <a:spcPct val="0"/>
        </a:spcAft>
        <a:defRPr sz="4000">
          <a:solidFill>
            <a:schemeClr val="tx1"/>
          </a:solidFill>
          <a:latin typeface="Helvetica" charset="0"/>
          <a:ea typeface="ヒラギノ角ゴ ProN W3" charset="0"/>
          <a:cs typeface="ヒラギノ角ゴ ProN W3" charset="0"/>
          <a:sym typeface="Helvetica" charset="0"/>
        </a:defRPr>
      </a:lvl9pPr>
    </p:titleStyle>
    <p:bodyStyle>
      <a:lvl1pPr marL="382588" indent="-342900" algn="l" rtl="0" fontAlgn="base">
        <a:spcBef>
          <a:spcPts val="700"/>
        </a:spcBef>
        <a:spcAft>
          <a:spcPct val="0"/>
        </a:spcAft>
        <a:buSzPct val="85000"/>
        <a:buFont typeface="Helvetica" charset="0"/>
        <a:buChar char="•"/>
        <a:defRPr sz="2800">
          <a:solidFill>
            <a:schemeClr val="tx1"/>
          </a:solidFill>
          <a:latin typeface="+mn-lt"/>
          <a:ea typeface="+mn-ea"/>
          <a:cs typeface="+mn-cs"/>
          <a:sym typeface="Helvetica" charset="0"/>
        </a:defRPr>
      </a:lvl1pPr>
      <a:lvl2pPr marL="782638" indent="-28575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2pPr>
      <a:lvl3pPr marL="1182688" indent="-228600" algn="l" rtl="0" fontAlgn="base">
        <a:spcBef>
          <a:spcPts val="600"/>
        </a:spcBef>
        <a:spcAft>
          <a:spcPct val="0"/>
        </a:spcAft>
        <a:buClr>
          <a:srgbClr val="000000"/>
        </a:buClr>
        <a:buSzPct val="100000"/>
        <a:buFont typeface="Helvetica" charset="0"/>
        <a:buChar char="•"/>
        <a:defRPr sz="2400">
          <a:solidFill>
            <a:schemeClr val="tx1"/>
          </a:solidFill>
          <a:latin typeface="+mn-lt"/>
          <a:ea typeface="+mn-ea"/>
          <a:cs typeface="+mn-cs"/>
          <a:sym typeface="Helvetica" charset="0"/>
        </a:defRPr>
      </a:lvl3pPr>
      <a:lvl4pPr marL="16398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4pPr>
      <a:lvl5pPr marL="20970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5pPr>
      <a:lvl6pPr marL="25542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6pPr>
      <a:lvl7pPr marL="30114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7pPr>
      <a:lvl8pPr marL="34686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8pPr>
      <a:lvl9pPr marL="3925888" indent="-228600" algn="l" rtl="0" fontAlgn="base">
        <a:spcBef>
          <a:spcPts val="500"/>
        </a:spcBef>
        <a:spcAft>
          <a:spcPct val="0"/>
        </a:spcAft>
        <a:buClr>
          <a:srgbClr val="000000"/>
        </a:buClr>
        <a:buSzPct val="100000"/>
        <a:buFont typeface="Helvetica" charset="0"/>
        <a:buChar char="»"/>
        <a:defRPr sz="2000">
          <a:solidFill>
            <a:schemeClr val="tx1"/>
          </a:solidFill>
          <a:latin typeface="+mn-lt"/>
          <a:ea typeface="+mn-ea"/>
          <a:cs typeface="+mn-cs"/>
          <a:sym typeface="Helvetica" charset="0"/>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5.xml"/><Relationship Id="rId5" Type="http://schemas.openxmlformats.org/officeDocument/2006/relationships/image" Target="../media/image5.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5.xml"/><Relationship Id="rId5" Type="http://schemas.openxmlformats.org/officeDocument/2006/relationships/image" Target="../media/image5.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s://www.jyu.fi/goodlife" TargetMode="External"/><Relationship Id="rId5" Type="http://schemas.openxmlformats.org/officeDocument/2006/relationships/image" Target="../media/image5.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5.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614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6147" name="Rectangle 3"/>
          <p:cNvSpPr>
            <a:spLocks noGrp="1" noChangeArrowheads="1"/>
          </p:cNvSpPr>
          <p:nvPr>
            <p:ph type="title"/>
          </p:nvPr>
        </p:nvSpPr>
        <p:spPr>
          <a:xfrm>
            <a:off x="1619250" y="2328863"/>
            <a:ext cx="7127875" cy="2540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sz="5400" dirty="0"/>
              <a:t/>
            </a:r>
            <a:br>
              <a:rPr lang="en-US" sz="5400" dirty="0"/>
            </a:br>
            <a:r>
              <a:rPr lang="en-US" sz="2000" b="1" dirty="0"/>
              <a:t>The Acceptability and Effectiveness of an ACT-based Self-Help Online Intervention focusing on Enhancing the Well-Being of University Students – A Pilot Study</a:t>
            </a:r>
            <a:r>
              <a:rPr lang="en-US" sz="3200" dirty="0"/>
              <a:t/>
            </a:r>
            <a:br>
              <a:rPr lang="en-US" sz="3200" dirty="0"/>
            </a:br>
            <a:r>
              <a:rPr lang="en-US" sz="3200" dirty="0"/>
              <a:t/>
            </a:r>
            <a:br>
              <a:rPr lang="en-US" sz="3200" dirty="0"/>
            </a:br>
            <a:endParaRPr lang="en-US" sz="3200" dirty="0"/>
          </a:p>
        </p:txBody>
      </p:sp>
      <p:sp>
        <p:nvSpPr>
          <p:cNvPr id="6148" name="Rectangle 4"/>
          <p:cNvSpPr>
            <a:spLocks noGrp="1" noChangeArrowheads="1"/>
          </p:cNvSpPr>
          <p:nvPr>
            <p:ph type="body" idx="1"/>
          </p:nvPr>
        </p:nvSpPr>
        <p:spPr>
          <a:xfrm>
            <a:off x="1619250" y="4868863"/>
            <a:ext cx="7127875" cy="1989137"/>
          </a:xfrm>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r>
              <a:rPr lang="en-US" sz="1800" b="1" dirty="0" err="1"/>
              <a:t>Lappalainen</a:t>
            </a:r>
            <a:r>
              <a:rPr lang="en-US" sz="1800" b="1" dirty="0"/>
              <a:t>, </a:t>
            </a:r>
            <a:r>
              <a:rPr lang="en-US" sz="1800" b="1" dirty="0" err="1"/>
              <a:t>Päivi</a:t>
            </a:r>
            <a:r>
              <a:rPr lang="en-US" sz="1800" b="1" dirty="0"/>
              <a:t>; </a:t>
            </a:r>
            <a:r>
              <a:rPr lang="en-US" sz="1800" b="1" dirty="0" err="1"/>
              <a:t>Räsänen</a:t>
            </a:r>
            <a:r>
              <a:rPr lang="en-US" sz="1800" b="1" dirty="0"/>
              <a:t>, </a:t>
            </a:r>
            <a:r>
              <a:rPr lang="en-US" sz="1800" b="1" dirty="0" err="1"/>
              <a:t>Panajiota</a:t>
            </a:r>
            <a:r>
              <a:rPr lang="en-US" sz="1800" b="1" dirty="0"/>
              <a:t> &amp; </a:t>
            </a:r>
            <a:r>
              <a:rPr lang="en-US" sz="1800" b="1" dirty="0" err="1"/>
              <a:t>Lappalainen</a:t>
            </a:r>
            <a:r>
              <a:rPr lang="en-US" sz="1800" b="1" dirty="0"/>
              <a:t>, </a:t>
            </a:r>
            <a:r>
              <a:rPr lang="en-US" sz="1800" b="1" dirty="0" err="1"/>
              <a:t>Raimo</a:t>
            </a:r>
            <a:r>
              <a:rPr lang="en-US" sz="1800" b="1" dirty="0">
                <a:ea typeface="ヒラギノ角ゴ ProN W6" charset="0"/>
                <a:cs typeface="ヒラギノ角ゴ ProN W6" charset="0"/>
              </a:rPr>
              <a:t/>
            </a:r>
            <a:br>
              <a:rPr lang="en-US" sz="1800" b="1" dirty="0">
                <a:ea typeface="ヒラギノ角ゴ ProN W6" charset="0"/>
                <a:cs typeface="ヒラギノ角ゴ ProN W6" charset="0"/>
              </a:rPr>
            </a:br>
            <a:r>
              <a:rPr lang="en-US" sz="1800" b="1" dirty="0"/>
              <a:t>Department of Psychology, University of </a:t>
            </a:r>
            <a:r>
              <a:rPr lang="en-US" sz="1800" b="1" dirty="0" err="1"/>
              <a:t>Jyväskylä</a:t>
            </a:r>
            <a:r>
              <a:rPr lang="en-US" sz="1800" b="1" dirty="0"/>
              <a:t>, Finland</a:t>
            </a:r>
            <a:endParaRPr lang="en-US" sz="1800" b="1" dirty="0">
              <a:ea typeface="ヒラギノ角ゴ ProN W6" charset="0"/>
              <a:cs typeface="ヒラギノ角ゴ ProN W6" charset="0"/>
            </a:endParaRPr>
          </a:p>
        </p:txBody>
      </p:sp>
      <p:pic>
        <p:nvPicPr>
          <p:cNvPr id="6149"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1411288"/>
            <a:ext cx="53276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741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7411"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Procedure</a:t>
            </a:r>
          </a:p>
        </p:txBody>
      </p:sp>
      <p:grpSp>
        <p:nvGrpSpPr>
          <p:cNvPr id="17427" name="Group 19"/>
          <p:cNvGrpSpPr>
            <a:grpSpLocks/>
          </p:cNvGrpSpPr>
          <p:nvPr/>
        </p:nvGrpSpPr>
        <p:grpSpPr bwMode="auto">
          <a:xfrm>
            <a:off x="2738438" y="1708150"/>
            <a:ext cx="4165600" cy="3865563"/>
            <a:chOff x="0" y="0"/>
            <a:chExt cx="2624" cy="2434"/>
          </a:xfrm>
        </p:grpSpPr>
        <p:grpSp>
          <p:nvGrpSpPr>
            <p:cNvPr id="17414" name="Group 6"/>
            <p:cNvGrpSpPr>
              <a:grpSpLocks/>
            </p:cNvGrpSpPr>
            <p:nvPr/>
          </p:nvGrpSpPr>
          <p:grpSpPr bwMode="auto">
            <a:xfrm>
              <a:off x="728" y="0"/>
              <a:ext cx="1168" cy="696"/>
              <a:chOff x="0" y="0"/>
              <a:chExt cx="1168" cy="696"/>
            </a:xfrm>
          </p:grpSpPr>
          <p:sp>
            <p:nvSpPr>
              <p:cNvPr id="17412" name="Rectangle 4"/>
              <p:cNvSpPr>
                <a:spLocks/>
              </p:cNvSpPr>
              <p:nvPr/>
            </p:nvSpPr>
            <p:spPr bwMode="auto">
              <a:xfrm>
                <a:off x="0" y="0"/>
                <a:ext cx="1165" cy="582"/>
              </a:xfrm>
              <a:prstGeom prst="rect">
                <a:avLst/>
              </a:prstGeom>
              <a:solidFill>
                <a:schemeClr val="accent1"/>
              </a:solidFill>
              <a:ln w="25400" cap="flat">
                <a:solidFill>
                  <a:srgbClr val="00B0F0"/>
                </a:solidFill>
                <a:prstDash val="solid"/>
                <a:round/>
                <a:headEnd type="none" w="med" len="med"/>
                <a:tailEnd type="none" w="med" len="med"/>
              </a:ln>
            </p:spPr>
            <p:txBody>
              <a:bodyPr lIns="0" tIns="0" rIns="0" bIns="0"/>
              <a:lstStyle/>
              <a:p>
                <a:endParaRPr lang="fi-FI"/>
              </a:p>
            </p:txBody>
          </p:sp>
          <p:sp>
            <p:nvSpPr>
              <p:cNvPr id="17413" name="Rectangle 5"/>
              <p:cNvSpPr>
                <a:spLocks/>
              </p:cNvSpPr>
              <p:nvPr/>
            </p:nvSpPr>
            <p:spPr bwMode="auto">
              <a:xfrm>
                <a:off x="0" y="0"/>
                <a:ext cx="1168"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r>
                  <a:rPr lang="en-US" sz="2400">
                    <a:solidFill>
                      <a:schemeClr val="tx1"/>
                    </a:solidFill>
                    <a:latin typeface="Helvetica" charset="0"/>
                    <a:cs typeface="Helvetica" charset="0"/>
                    <a:sym typeface="Helvetica" charset="0"/>
                  </a:rPr>
                  <a:t>Assessed for eligibility </a:t>
                </a:r>
              </a:p>
              <a:p>
                <a:r>
                  <a:rPr lang="en-US" sz="2400">
                    <a:solidFill>
                      <a:schemeClr val="tx1"/>
                    </a:solidFill>
                    <a:latin typeface="Helvetica" charset="0"/>
                    <a:cs typeface="Helvetica" charset="0"/>
                    <a:sym typeface="Helvetica" charset="0"/>
                  </a:rPr>
                  <a:t>(n = 23)</a:t>
                </a:r>
              </a:p>
            </p:txBody>
          </p:sp>
        </p:grpSp>
        <p:grpSp>
          <p:nvGrpSpPr>
            <p:cNvPr id="17417" name="Group 9"/>
            <p:cNvGrpSpPr>
              <a:grpSpLocks/>
            </p:cNvGrpSpPr>
            <p:nvPr/>
          </p:nvGrpSpPr>
          <p:grpSpPr bwMode="auto">
            <a:xfrm>
              <a:off x="0" y="978"/>
              <a:ext cx="1168" cy="582"/>
              <a:chOff x="0" y="0"/>
              <a:chExt cx="1168" cy="582"/>
            </a:xfrm>
          </p:grpSpPr>
          <p:sp>
            <p:nvSpPr>
              <p:cNvPr id="17415" name="Rectangle 7"/>
              <p:cNvSpPr>
                <a:spLocks/>
              </p:cNvSpPr>
              <p:nvPr/>
            </p:nvSpPr>
            <p:spPr bwMode="auto">
              <a:xfrm>
                <a:off x="0" y="0"/>
                <a:ext cx="1165" cy="582"/>
              </a:xfrm>
              <a:prstGeom prst="rect">
                <a:avLst/>
              </a:prstGeom>
              <a:solidFill>
                <a:schemeClr val="accent1"/>
              </a:solidFill>
              <a:ln w="25400" cap="flat">
                <a:solidFill>
                  <a:srgbClr val="00B0F0"/>
                </a:solidFill>
                <a:prstDash val="solid"/>
                <a:round/>
                <a:headEnd type="none" w="med" len="med"/>
                <a:tailEnd type="none" w="med" len="med"/>
              </a:ln>
            </p:spPr>
            <p:txBody>
              <a:bodyPr lIns="0" tIns="0" rIns="0" bIns="0"/>
              <a:lstStyle/>
              <a:p>
                <a:endParaRPr lang="fi-FI"/>
              </a:p>
            </p:txBody>
          </p:sp>
          <p:sp>
            <p:nvSpPr>
              <p:cNvPr id="17416" name="Rectangle 8"/>
              <p:cNvSpPr>
                <a:spLocks/>
              </p:cNvSpPr>
              <p:nvPr/>
            </p:nvSpPr>
            <p:spPr bwMode="auto">
              <a:xfrm>
                <a:off x="0" y="0"/>
                <a:ext cx="11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r>
                  <a:rPr lang="en-US" sz="2400">
                    <a:solidFill>
                      <a:schemeClr val="tx1"/>
                    </a:solidFill>
                    <a:latin typeface="Helvetica" charset="0"/>
                    <a:cs typeface="Helvetica" charset="0"/>
                    <a:sym typeface="Helvetica" charset="0"/>
                  </a:rPr>
                  <a:t>Randomized </a:t>
                </a:r>
              </a:p>
              <a:p>
                <a:r>
                  <a:rPr lang="en-US" sz="2400">
                    <a:solidFill>
                      <a:schemeClr val="tx1"/>
                    </a:solidFill>
                    <a:latin typeface="Helvetica" charset="0"/>
                    <a:cs typeface="Helvetica" charset="0"/>
                    <a:sym typeface="Helvetica" charset="0"/>
                  </a:rPr>
                  <a:t>(n = 17)</a:t>
                </a:r>
              </a:p>
            </p:txBody>
          </p:sp>
        </p:grpSp>
        <p:sp>
          <p:nvSpPr>
            <p:cNvPr id="17418" name="Freeform 10"/>
            <p:cNvSpPr>
              <a:spLocks/>
            </p:cNvSpPr>
            <p:nvPr/>
          </p:nvSpPr>
          <p:spPr bwMode="auto">
            <a:xfrm>
              <a:off x="1165" y="686"/>
              <a:ext cx="146" cy="583"/>
            </a:xfrm>
            <a:custGeom>
              <a:avLst/>
              <a:gdLst>
                <a:gd name="T0" fmla="*/ 2160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a:moveTo>
                    <a:pt x="21600" y="0"/>
                  </a:moveTo>
                  <a:lnTo>
                    <a:pt x="21600" y="21600"/>
                  </a:lnTo>
                  <a:lnTo>
                    <a:pt x="0" y="21600"/>
                  </a:lnTo>
                </a:path>
              </a:pathLst>
            </a:custGeom>
            <a:noFill/>
            <a:ln w="25400" cap="flat">
              <a:solidFill>
                <a:srgbClr val="94B1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fi-FI"/>
            </a:p>
          </p:txBody>
        </p:sp>
        <p:grpSp>
          <p:nvGrpSpPr>
            <p:cNvPr id="17421" name="Group 13"/>
            <p:cNvGrpSpPr>
              <a:grpSpLocks/>
            </p:cNvGrpSpPr>
            <p:nvPr/>
          </p:nvGrpSpPr>
          <p:grpSpPr bwMode="auto">
            <a:xfrm>
              <a:off x="0" y="1852"/>
              <a:ext cx="1168" cy="583"/>
              <a:chOff x="0" y="0"/>
              <a:chExt cx="1168" cy="582"/>
            </a:xfrm>
          </p:grpSpPr>
          <p:sp>
            <p:nvSpPr>
              <p:cNvPr id="17419" name="Rectangle 11"/>
              <p:cNvSpPr>
                <a:spLocks/>
              </p:cNvSpPr>
              <p:nvPr/>
            </p:nvSpPr>
            <p:spPr bwMode="auto">
              <a:xfrm>
                <a:off x="0" y="0"/>
                <a:ext cx="1165" cy="582"/>
              </a:xfrm>
              <a:prstGeom prst="rect">
                <a:avLst/>
              </a:prstGeom>
              <a:solidFill>
                <a:schemeClr val="accent1"/>
              </a:solidFill>
              <a:ln w="25400" cap="flat">
                <a:solidFill>
                  <a:srgbClr val="00B0F0"/>
                </a:solidFill>
                <a:prstDash val="solid"/>
                <a:round/>
                <a:headEnd type="none" w="med" len="med"/>
                <a:tailEnd type="none" w="med" len="med"/>
              </a:ln>
            </p:spPr>
            <p:txBody>
              <a:bodyPr lIns="0" tIns="0" rIns="0" bIns="0"/>
              <a:lstStyle/>
              <a:p>
                <a:endParaRPr lang="fi-FI"/>
              </a:p>
            </p:txBody>
          </p:sp>
          <p:sp>
            <p:nvSpPr>
              <p:cNvPr id="17420" name="Rectangle 12"/>
              <p:cNvSpPr>
                <a:spLocks/>
              </p:cNvSpPr>
              <p:nvPr/>
            </p:nvSpPr>
            <p:spPr bwMode="auto">
              <a:xfrm>
                <a:off x="0" y="0"/>
                <a:ext cx="11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r>
                  <a:rPr lang="en-US" sz="2400">
                    <a:solidFill>
                      <a:schemeClr val="tx1"/>
                    </a:solidFill>
                    <a:latin typeface="Helvetica" charset="0"/>
                    <a:cs typeface="Helvetica" charset="0"/>
                    <a:sym typeface="Helvetica" charset="0"/>
                  </a:rPr>
                  <a:t>Own path</a:t>
                </a:r>
              </a:p>
              <a:p>
                <a:r>
                  <a:rPr lang="en-US" sz="2400">
                    <a:solidFill>
                      <a:schemeClr val="tx1"/>
                    </a:solidFill>
                    <a:latin typeface="Helvetica" charset="0"/>
                    <a:cs typeface="Helvetica" charset="0"/>
                    <a:sym typeface="Helvetica" charset="0"/>
                  </a:rPr>
                  <a:t>(n = 9)</a:t>
                </a:r>
              </a:p>
            </p:txBody>
          </p:sp>
        </p:grpSp>
        <p:sp>
          <p:nvSpPr>
            <p:cNvPr id="17422" name="Freeform 14"/>
            <p:cNvSpPr>
              <a:spLocks/>
            </p:cNvSpPr>
            <p:nvPr/>
          </p:nvSpPr>
          <p:spPr bwMode="auto">
            <a:xfrm>
              <a:off x="582" y="686"/>
              <a:ext cx="729" cy="1166"/>
            </a:xfrm>
            <a:custGeom>
              <a:avLst/>
              <a:gdLst>
                <a:gd name="T0" fmla="*/ 21600 w 21600"/>
                <a:gd name="T1" fmla="*/ 0 h 21600"/>
                <a:gd name="T2" fmla="*/ 21600 w 21600"/>
                <a:gd name="T3" fmla="*/ 18900 h 21600"/>
                <a:gd name="T4" fmla="*/ 0 w 21600"/>
                <a:gd name="T5" fmla="*/ 18900 h 21600"/>
                <a:gd name="T6" fmla="*/ 0 w 21600"/>
                <a:gd name="T7" fmla="*/ 21600 h 21600"/>
              </a:gdLst>
              <a:ahLst/>
              <a:cxnLst>
                <a:cxn ang="0">
                  <a:pos x="T0" y="T1"/>
                </a:cxn>
                <a:cxn ang="0">
                  <a:pos x="T2" y="T3"/>
                </a:cxn>
                <a:cxn ang="0">
                  <a:pos x="T4" y="T5"/>
                </a:cxn>
                <a:cxn ang="0">
                  <a:pos x="T6" y="T7"/>
                </a:cxn>
              </a:cxnLst>
              <a:rect l="0" t="0" r="r" b="b"/>
              <a:pathLst>
                <a:path w="21600" h="21600">
                  <a:moveTo>
                    <a:pt x="21600" y="0"/>
                  </a:moveTo>
                  <a:lnTo>
                    <a:pt x="21600" y="18900"/>
                  </a:lnTo>
                  <a:lnTo>
                    <a:pt x="0" y="18900"/>
                  </a:lnTo>
                  <a:lnTo>
                    <a:pt x="0" y="21600"/>
                  </a:lnTo>
                </a:path>
              </a:pathLst>
            </a:custGeom>
            <a:noFill/>
            <a:ln w="25400" cap="flat">
              <a:solidFill>
                <a:srgbClr val="94B1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fi-FI"/>
            </a:p>
          </p:txBody>
        </p:sp>
        <p:grpSp>
          <p:nvGrpSpPr>
            <p:cNvPr id="17425" name="Group 17"/>
            <p:cNvGrpSpPr>
              <a:grpSpLocks/>
            </p:cNvGrpSpPr>
            <p:nvPr/>
          </p:nvGrpSpPr>
          <p:grpSpPr bwMode="auto">
            <a:xfrm>
              <a:off x="1456" y="1852"/>
              <a:ext cx="1168" cy="583"/>
              <a:chOff x="0" y="0"/>
              <a:chExt cx="1168" cy="582"/>
            </a:xfrm>
          </p:grpSpPr>
          <p:sp>
            <p:nvSpPr>
              <p:cNvPr id="17423" name="Rectangle 15"/>
              <p:cNvSpPr>
                <a:spLocks/>
              </p:cNvSpPr>
              <p:nvPr/>
            </p:nvSpPr>
            <p:spPr bwMode="auto">
              <a:xfrm>
                <a:off x="0" y="0"/>
                <a:ext cx="1166" cy="582"/>
              </a:xfrm>
              <a:prstGeom prst="rect">
                <a:avLst/>
              </a:prstGeom>
              <a:solidFill>
                <a:schemeClr val="accent1"/>
              </a:solidFill>
              <a:ln w="25400" cap="flat">
                <a:solidFill>
                  <a:srgbClr val="00B0F0"/>
                </a:solidFill>
                <a:prstDash val="solid"/>
                <a:round/>
                <a:headEnd type="none" w="med" len="med"/>
                <a:tailEnd type="none" w="med" len="med"/>
              </a:ln>
            </p:spPr>
            <p:txBody>
              <a:bodyPr lIns="0" tIns="0" rIns="0" bIns="0"/>
              <a:lstStyle/>
              <a:p>
                <a:endParaRPr lang="fi-FI"/>
              </a:p>
            </p:txBody>
          </p:sp>
          <p:sp>
            <p:nvSpPr>
              <p:cNvPr id="17424" name="Rectangle 16"/>
              <p:cNvSpPr>
                <a:spLocks/>
              </p:cNvSpPr>
              <p:nvPr/>
            </p:nvSpPr>
            <p:spPr bwMode="auto">
              <a:xfrm>
                <a:off x="0" y="0"/>
                <a:ext cx="1168"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r>
                  <a:rPr lang="en-US" sz="2400">
                    <a:solidFill>
                      <a:schemeClr val="tx1"/>
                    </a:solidFill>
                    <a:latin typeface="Helvetica" charset="0"/>
                    <a:cs typeface="Helvetica" charset="0"/>
                    <a:sym typeface="Helvetica" charset="0"/>
                  </a:rPr>
                  <a:t>Support path</a:t>
                </a:r>
              </a:p>
              <a:p>
                <a:r>
                  <a:rPr lang="en-US" sz="2400">
                    <a:solidFill>
                      <a:schemeClr val="tx1"/>
                    </a:solidFill>
                    <a:latin typeface="Helvetica" charset="0"/>
                    <a:cs typeface="Helvetica" charset="0"/>
                    <a:sym typeface="Helvetica" charset="0"/>
                  </a:rPr>
                  <a:t>(n = 8)</a:t>
                </a:r>
              </a:p>
            </p:txBody>
          </p:sp>
        </p:grpSp>
        <p:sp>
          <p:nvSpPr>
            <p:cNvPr id="17426" name="Freeform 18"/>
            <p:cNvSpPr>
              <a:spLocks/>
            </p:cNvSpPr>
            <p:nvPr/>
          </p:nvSpPr>
          <p:spPr bwMode="auto">
            <a:xfrm>
              <a:off x="1311" y="686"/>
              <a:ext cx="728" cy="1166"/>
            </a:xfrm>
            <a:custGeom>
              <a:avLst/>
              <a:gdLst>
                <a:gd name="T0" fmla="*/ 0 w 21600"/>
                <a:gd name="T1" fmla="*/ 0 h 21600"/>
                <a:gd name="T2" fmla="*/ 0 w 21600"/>
                <a:gd name="T3" fmla="*/ 18900 h 21600"/>
                <a:gd name="T4" fmla="*/ 21600 w 21600"/>
                <a:gd name="T5" fmla="*/ 189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0" y="18900"/>
                  </a:lnTo>
                  <a:lnTo>
                    <a:pt x="21600" y="18900"/>
                  </a:lnTo>
                  <a:lnTo>
                    <a:pt x="21600" y="21600"/>
                  </a:lnTo>
                </a:path>
              </a:pathLst>
            </a:custGeom>
            <a:noFill/>
            <a:ln w="25400" cap="flat">
              <a:solidFill>
                <a:srgbClr val="94B1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fi-FI"/>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843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8435" name="Rectangle 3"/>
          <p:cNvSpPr>
            <a:spLocks noGrp="1" noChangeArrowheads="1"/>
          </p:cNvSpPr>
          <p:nvPr>
            <p:ph type="title"/>
          </p:nvPr>
        </p:nvSpPr>
        <p:spPr>
          <a:xfrm>
            <a:off x="890588" y="268288"/>
            <a:ext cx="7858125" cy="1000125"/>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Method</a:t>
            </a:r>
          </a:p>
        </p:txBody>
      </p:sp>
      <p:sp>
        <p:nvSpPr>
          <p:cNvPr id="18436" name="Rectangle 4"/>
          <p:cNvSpPr>
            <a:spLocks noGrp="1" noChangeArrowheads="1"/>
          </p:cNvSpPr>
          <p:nvPr>
            <p:ph type="body" idx="1"/>
          </p:nvPr>
        </p:nvSpPr>
        <p:spPr>
          <a:xfrm>
            <a:off x="890588" y="1268413"/>
            <a:ext cx="7858125" cy="5589587"/>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2000"/>
              <a:t>Participants were recruited through an advertisement to Jyu students’ listserv in March 2012</a:t>
            </a:r>
          </a:p>
          <a:p>
            <a:pPr marL="304800" indent="-304800">
              <a:spcBef>
                <a:spcPts val="500"/>
              </a:spcBef>
              <a:buFont typeface="Helvetica" charset="0"/>
              <a:buBlip>
                <a:blip r:embed="rId4"/>
              </a:buBlip>
            </a:pPr>
            <a:r>
              <a:rPr lang="en-US" sz="2000"/>
              <a:t>23 persons responded </a:t>
            </a:r>
          </a:p>
          <a:p>
            <a:pPr marL="304800" indent="-304800">
              <a:spcBef>
                <a:spcPts val="500"/>
              </a:spcBef>
              <a:buFont typeface="Helvetica" charset="0"/>
              <a:buBlip>
                <a:blip r:embed="rId4"/>
              </a:buBlip>
            </a:pPr>
            <a:r>
              <a:rPr lang="en-US" sz="2000"/>
              <a:t>17 participants were randomized to either the 6-week program with weekly support (’Support path’, n = 8) or the 6-week program without weekly support (’Own path’, n = 9)</a:t>
            </a:r>
          </a:p>
          <a:p>
            <a:pPr marL="304800" indent="-304800">
              <a:spcBef>
                <a:spcPts val="500"/>
              </a:spcBef>
              <a:buFont typeface="Helvetica" charset="0"/>
              <a:buBlip>
                <a:blip r:embed="rId4"/>
              </a:buBlip>
            </a:pPr>
            <a:r>
              <a:rPr lang="en-US" sz="2000"/>
              <a:t>The support was delivered by 4 ”coaches” with some experience of ACT (BA, MA and Phd students)</a:t>
            </a:r>
          </a:p>
          <a:p>
            <a:pPr marL="304800" indent="-304800">
              <a:spcBef>
                <a:spcPts val="500"/>
              </a:spcBef>
              <a:buFont typeface="Helvetica" charset="0"/>
              <a:buBlip>
                <a:blip r:embed="rId4"/>
              </a:buBlip>
            </a:pPr>
            <a:r>
              <a:rPr lang="en-US" sz="2000"/>
              <a:t>The participants were called to an initial interview (pre measurement) in April, and to a closing interview (post measurement) in May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9458"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9459"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Participants’ characteristics</a:t>
            </a:r>
          </a:p>
        </p:txBody>
      </p:sp>
      <p:sp>
        <p:nvSpPr>
          <p:cNvPr id="19460"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5"/>
              </a:buBlip>
            </a:pPr>
            <a:r>
              <a:rPr lang="en-US" sz="2000"/>
              <a:t>15 female students, 2 male students</a:t>
            </a:r>
          </a:p>
          <a:p>
            <a:pPr marL="304800" indent="-304800">
              <a:spcBef>
                <a:spcPts val="500"/>
              </a:spcBef>
              <a:buFont typeface="Helvetica" charset="0"/>
              <a:buBlip>
                <a:blip r:embed="rId5"/>
              </a:buBlip>
            </a:pPr>
            <a:r>
              <a:rPr lang="en-US" sz="2000"/>
              <a:t>Mean age 24,5 y.</a:t>
            </a:r>
          </a:p>
          <a:p>
            <a:pPr marL="304800" indent="-304800">
              <a:spcBef>
                <a:spcPts val="500"/>
              </a:spcBef>
              <a:buFont typeface="Helvetica" charset="0"/>
              <a:buBlip>
                <a:blip r:embed="rId5"/>
              </a:buBlip>
            </a:pPr>
            <a:r>
              <a:rPr lang="en-US" sz="2000"/>
              <a:t>Studied 1-7 years, mean 3,5 years</a:t>
            </a:r>
          </a:p>
          <a:p>
            <a:pPr marL="304800" indent="-304800">
              <a:spcBef>
                <a:spcPts val="500"/>
              </a:spcBef>
              <a:buFont typeface="Helvetica" charset="0"/>
              <a:buBlip>
                <a:blip r:embed="rId5"/>
              </a:buBlip>
            </a:pPr>
            <a:r>
              <a:rPr lang="en-US" sz="2000"/>
              <a:t>Earlier contact with student counseling services: N= 11/17 of which 9/9 in the ’own path’ group</a:t>
            </a:r>
          </a:p>
          <a:p>
            <a:pPr marL="304800" indent="-304800">
              <a:spcBef>
                <a:spcPts val="500"/>
              </a:spcBef>
              <a:buFont typeface="Helvetica" charset="0"/>
              <a:buBlip>
                <a:blip r:embed="rId5"/>
              </a:buBlip>
            </a:pPr>
            <a:r>
              <a:rPr lang="en-US" sz="2000"/>
              <a:t>Diagnosis for mental health problems N=5/17, 4 belonged in the ’own path’ group</a:t>
            </a:r>
          </a:p>
          <a:p>
            <a:pPr marL="304800" indent="-304800">
              <a:spcBef>
                <a:spcPts val="500"/>
              </a:spcBef>
              <a:buFont typeface="Helvetica" charset="0"/>
              <a:buBlip>
                <a:blip r:embed="rId5"/>
              </a:buBlip>
            </a:pPr>
            <a:r>
              <a:rPr lang="en-US" sz="2000"/>
              <a:t>Readiness for change (N=15) 8,67/10</a:t>
            </a:r>
          </a:p>
          <a:p>
            <a:pPr marL="304800" indent="-304800">
              <a:spcBef>
                <a:spcPts val="500"/>
              </a:spcBef>
              <a:buFont typeface="Helvetica" charset="0"/>
              <a:buBlip>
                <a:blip r:embed="rId5"/>
              </a:buBlip>
            </a:pPr>
            <a:r>
              <a:rPr lang="en-US" sz="2000"/>
              <a:t>Pre-measurement results show that many of the students who participated in the own-path group seemed to have more severe problems comparing to the support group.</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21506"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21507"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 Participant’s pre-measurement comparison (n=17)</a:t>
            </a:r>
          </a:p>
        </p:txBody>
      </p:sp>
      <p:graphicFrame>
        <p:nvGraphicFramePr>
          <p:cNvPr id="21508" name="Group 4"/>
          <p:cNvGraphicFramePr>
            <a:graphicFrameLocks noGrp="1"/>
          </p:cNvGraphicFramePr>
          <p:nvPr/>
        </p:nvGraphicFramePr>
        <p:xfrm>
          <a:off x="890588" y="1641475"/>
          <a:ext cx="7858125" cy="2865438"/>
        </p:xfrm>
        <a:graphic>
          <a:graphicData uri="http://schemas.openxmlformats.org/drawingml/2006/table">
            <a:tbl>
              <a:tblPr/>
              <a:tblGrid>
                <a:gridCol w="1309687"/>
                <a:gridCol w="1309688"/>
                <a:gridCol w="1309687"/>
                <a:gridCol w="1309688"/>
                <a:gridCol w="1309687"/>
                <a:gridCol w="1309688"/>
              </a:tblGrid>
              <a:tr h="749300">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Group</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BDI</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SCL-90</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AAQ-II</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PSS </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Lst>
                      </a:pPr>
                      <a:r>
                        <a:rPr kumimoji="0" lang="en-US" sz="10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Perceived stress </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r>
                        <a:rPr kumimoji="0" lang="en-US" sz="1800" b="1"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BAI</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1"/>
                    </a:solidFill>
                  </a:tcPr>
                </a:tc>
              </a:tr>
              <a:tr h="2116138">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Support (N=8)</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Own Path</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(N=9)</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18.75</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(6.29)</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23.00</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(11.15)</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1.13</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(0.44)</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1.23</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(0.51)</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39.00</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(4.60)</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36.44</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(8.83)</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23.50</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(3.55)</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23.67</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(5.48)</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15.25</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(4.30)</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8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endParaRP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12.44</a:t>
                      </a:r>
                    </a:p>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8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(7.23)</a:t>
                      </a:r>
                    </a:p>
                  </a:txBody>
                  <a:tcPr marL="38100" marR="38100" marT="38100" marB="381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0F8F9"/>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23554"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23555" name="Rectangle 3"/>
          <p:cNvSpPr>
            <a:spLocks noGrp="1" noChangeArrowheads="1"/>
          </p:cNvSpPr>
          <p:nvPr>
            <p:ph type="title"/>
          </p:nvPr>
        </p:nvSpPr>
        <p:spPr>
          <a:xfrm>
            <a:off x="898525" y="260350"/>
            <a:ext cx="7858125" cy="1143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Results</a:t>
            </a:r>
          </a:p>
        </p:txBody>
      </p:sp>
      <p:sp>
        <p:nvSpPr>
          <p:cNvPr id="23556" name="Rectangle 4"/>
          <p:cNvSpPr>
            <a:spLocks noGrp="1" noChangeArrowheads="1"/>
          </p:cNvSpPr>
          <p:nvPr>
            <p:ph type="body" idx="1"/>
          </p:nvPr>
        </p:nvSpPr>
        <p:spPr>
          <a:xfrm>
            <a:off x="890588" y="1339850"/>
            <a:ext cx="7858125" cy="4968875"/>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5"/>
              </a:buBlip>
            </a:pPr>
            <a:r>
              <a:rPr lang="en-US" sz="2000"/>
              <a:t>All students in the weekly support group (8/8) finished the program and came to the final interview (post measurement) </a:t>
            </a:r>
          </a:p>
          <a:p>
            <a:pPr marL="304800" indent="-304800">
              <a:spcBef>
                <a:spcPts val="500"/>
              </a:spcBef>
              <a:buFont typeface="Helvetica" charset="0"/>
              <a:buBlip>
                <a:blip r:embed="rId5"/>
              </a:buBlip>
            </a:pPr>
            <a:r>
              <a:rPr lang="en-US" sz="2000"/>
              <a:t>Only 3/9 students in the group without weekly support completed the program and came to the final interview (66% drop-out)</a:t>
            </a:r>
          </a:p>
          <a:p>
            <a:pPr marL="304800" indent="-304800">
              <a:spcBef>
                <a:spcPts val="500"/>
              </a:spcBef>
              <a:buFont typeface="Helvetica" charset="0"/>
              <a:buBlip>
                <a:blip r:embed="rId5"/>
              </a:buBlip>
            </a:pPr>
            <a:r>
              <a:rPr lang="en-US" sz="2000"/>
              <a:t>Time spent in the program per week 1-2 hours (N=9/11, 82%)</a:t>
            </a:r>
          </a:p>
          <a:p>
            <a:pPr marL="304800" indent="-304800">
              <a:spcBef>
                <a:spcPts val="500"/>
              </a:spcBef>
              <a:buFont typeface="Helvetica" charset="0"/>
              <a:buBlip>
                <a:blip r:embed="rId5"/>
              </a:buBlip>
            </a:pPr>
            <a:r>
              <a:rPr lang="en-US" sz="2000"/>
              <a:t>Time spent for completing the exercises per week 1.5 hours on average (N=11)</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25602"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25603"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sz="2000">
                <a:effectLst>
                  <a:outerShdw blurRad="38100" dist="38100" dir="2700000" algn="tl">
                    <a:srgbClr val="C0C0C0"/>
                  </a:outerShdw>
                </a:effectLst>
              </a:rPr>
              <a:t>Results (n=11; 8+3)</a:t>
            </a:r>
            <a:br>
              <a:rPr lang="en-US" sz="2000">
                <a:effectLst>
                  <a:outerShdw blurRad="38100" dist="38100" dir="2700000" algn="tl">
                    <a:srgbClr val="C0C0C0"/>
                  </a:outerShdw>
                </a:effectLst>
              </a:rPr>
            </a:br>
            <a:r>
              <a:rPr lang="en-US" sz="2000">
                <a:effectLst>
                  <a:outerShdw blurRad="38100" dist="38100" dir="2700000" algn="tl">
                    <a:srgbClr val="C0C0C0"/>
                  </a:outerShdw>
                </a:effectLst>
              </a:rPr>
              <a:t>Outcome measures:</a:t>
            </a:r>
          </a:p>
        </p:txBody>
      </p:sp>
      <p:sp>
        <p:nvSpPr>
          <p:cNvPr id="25604"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5"/>
              </a:buBlip>
            </a:pPr>
            <a:endParaRPr lang="en-US"/>
          </a:p>
          <a:p>
            <a:pPr marL="304800" indent="-304800">
              <a:buFont typeface="Helvetica" charset="0"/>
              <a:buBlip>
                <a:blip r:embed="rId5"/>
              </a:buBlip>
            </a:pPr>
            <a:endParaRPr lang="en-US"/>
          </a:p>
          <a:p>
            <a:pPr marL="304800" indent="-304800">
              <a:buFont typeface="Helvetica" charset="0"/>
              <a:buBlip>
                <a:blip r:embed="rId5"/>
              </a:buBlip>
            </a:pPr>
            <a:endParaRPr lang="en-US"/>
          </a:p>
          <a:p>
            <a:pPr marL="304800" indent="-304800">
              <a:buFont typeface="Helvetica" charset="0"/>
              <a:buBlip>
                <a:blip r:embed="rId5"/>
              </a:buBlip>
            </a:pPr>
            <a:endParaRPr lang="en-US"/>
          </a:p>
          <a:p>
            <a:pPr marL="304800" indent="-304800">
              <a:buFont typeface="Helvetica" charset="0"/>
              <a:buBlip>
                <a:blip r:embed="rId5"/>
              </a:buBlip>
            </a:pPr>
            <a:endParaRPr lang="en-US"/>
          </a:p>
          <a:p>
            <a:pPr marL="304800" indent="-304800">
              <a:buFont typeface="Helvetica" charset="0"/>
              <a:buBlip>
                <a:blip r:embed="rId5"/>
              </a:buBlip>
            </a:pPr>
            <a:endParaRPr lang="en-US"/>
          </a:p>
          <a:p>
            <a:pPr marL="304800" indent="-304800">
              <a:buFont typeface="Helvetica" charset="0"/>
              <a:buBlip>
                <a:blip r:embed="rId5"/>
              </a:buBlip>
            </a:pPr>
            <a:endParaRPr lang="en-US"/>
          </a:p>
          <a:p>
            <a:pPr marL="304800" indent="-304800">
              <a:spcBef>
                <a:spcPts val="300"/>
              </a:spcBef>
            </a:pPr>
            <a:endParaRPr lang="en-US" sz="1200" i="1"/>
          </a:p>
          <a:p>
            <a:pPr marL="304800" indent="-304800">
              <a:spcBef>
                <a:spcPts val="300"/>
              </a:spcBef>
            </a:pPr>
            <a:endParaRPr lang="en-US" sz="1200" i="1"/>
          </a:p>
          <a:p>
            <a:pPr marL="304800" indent="-304800">
              <a:spcBef>
                <a:spcPts val="300"/>
              </a:spcBef>
            </a:pPr>
            <a:r>
              <a:rPr lang="en-US" sz="1200" i="1"/>
              <a:t>Mean scores and standard deviations of outcome measures, effect size (Cohen’s d) between pre- and post measurements</a:t>
            </a:r>
          </a:p>
        </p:txBody>
      </p:sp>
      <p:graphicFrame>
        <p:nvGraphicFramePr>
          <p:cNvPr id="25605" name="Group 5"/>
          <p:cNvGraphicFramePr>
            <a:graphicFrameLocks noGrp="1"/>
          </p:cNvGraphicFramePr>
          <p:nvPr/>
        </p:nvGraphicFramePr>
        <p:xfrm>
          <a:off x="898525" y="1512888"/>
          <a:ext cx="8139113" cy="4104006"/>
        </p:xfrm>
        <a:graphic>
          <a:graphicData uri="http://schemas.openxmlformats.org/drawingml/2006/table">
            <a:tbl>
              <a:tblPr/>
              <a:tblGrid>
                <a:gridCol w="904875"/>
                <a:gridCol w="1112838"/>
                <a:gridCol w="1042987"/>
                <a:gridCol w="835025"/>
                <a:gridCol w="1460500"/>
                <a:gridCol w="1182688"/>
                <a:gridCol w="1600200"/>
              </a:tblGrid>
              <a:tr h="547688">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Lst>
                      </a:pPr>
                      <a:endParaRPr kumimoji="0" lang="en-US" sz="1600" b="1" i="0" u="none" strike="noStrike" cap="none" normalizeH="0" baseline="0" smtClean="0">
                        <a:ln>
                          <a:noFill/>
                        </a:ln>
                        <a:solidFill>
                          <a:srgbClr val="FFFFFF"/>
                        </a:solidFill>
                        <a:effectLst/>
                        <a:latin typeface="Helvetica" charset="0"/>
                        <a:ea typeface="ヒラギノ角ゴ ProN W6" charset="0"/>
                        <a:cs typeface="ヒラギノ角ゴ ProN W6" charset="0"/>
                        <a:sym typeface="Helvetica" charset="0"/>
                      </a:endParaRP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gridSpan="3">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BDI II</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Depression</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hMerge="1">
                  <a:txBody>
                    <a:bodyPr/>
                    <a:lstStyle/>
                    <a:p>
                      <a:endParaRPr lang="fi-FI"/>
                    </a:p>
                  </a:txBody>
                  <a:tcPr/>
                </a:tc>
                <a:tc hMerge="1">
                  <a:txBody>
                    <a:bodyPr/>
                    <a:lstStyle/>
                    <a:p>
                      <a:endParaRPr lang="fi-FI"/>
                    </a:p>
                  </a:txBody>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SCL-90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Symptom Checklist</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BAI</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Anxiety</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PSS</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Perceived Stress</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r>
              <a:tr h="1563688">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Pre</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Post</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gridSpan="3">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18.27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(7.07)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  </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7.27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(5.61)*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1.72</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hMerge="1">
                  <a:txBody>
                    <a:bodyPr/>
                    <a:lstStyle/>
                    <a:p>
                      <a:endParaRPr lang="fi-FI"/>
                    </a:p>
                  </a:txBody>
                  <a:tcPr/>
                </a:tc>
                <a:tc hMerge="1">
                  <a:txBody>
                    <a:bodyPr/>
                    <a:lstStyle/>
                    <a:p>
                      <a:endParaRPr lang="fi-FI"/>
                    </a:p>
                  </a:txBody>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1.14</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(040)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0.56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(0.32)*</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1.60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14.82</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(6.35)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 7.45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(5.84)*</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1.21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22.73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(3.52)</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14.73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(3.98)*</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2.13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r>
              <a:tr h="1900238">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Pre</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 </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Post</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14.46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(7.10)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6.63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(5.30)*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1.25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A</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6.82</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(5.83)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3.46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(3.39)*</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0.71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(small)</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20.36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(7.19)</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9.63</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(6.44)*</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1.57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6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(small)</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endParaRPr kumimoji="0" lang="en-US" sz="18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0"/>
                        </a:spcBef>
                        <a:spcAft>
                          <a:spcPct val="0"/>
                        </a:spcAft>
                        <a:buClrTx/>
                        <a:buSzPct val="85000"/>
                        <a:buFont typeface="Helvetica" charset="0"/>
                        <a:buNone/>
                        <a:tabLst>
                          <a:tab pos="914400" algn="l"/>
                        </a:tabLst>
                      </a:pPr>
                      <a:endParaRPr kumimoji="0" lang="en-US" sz="16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endParaRP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CCCC"/>
                    </a:solidFill>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2765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graphicFrame>
        <p:nvGraphicFramePr>
          <p:cNvPr id="27651" name="Group 3"/>
          <p:cNvGraphicFramePr>
            <a:graphicFrameLocks noGrp="1"/>
          </p:cNvGraphicFramePr>
          <p:nvPr/>
        </p:nvGraphicFramePr>
        <p:xfrm>
          <a:off x="1403350" y="1514475"/>
          <a:ext cx="6983413" cy="3162745"/>
        </p:xfrm>
        <a:graphic>
          <a:graphicData uri="http://schemas.openxmlformats.org/drawingml/2006/table">
            <a:tbl>
              <a:tblPr/>
              <a:tblGrid>
                <a:gridCol w="442913"/>
                <a:gridCol w="1212850"/>
                <a:gridCol w="1439862"/>
                <a:gridCol w="1079500"/>
                <a:gridCol w="1223963"/>
                <a:gridCol w="1584325"/>
              </a:tblGrid>
              <a:tr h="503238">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Lst>
                      </a:pPr>
                      <a:endParaRPr kumimoji="0" lang="en-US" sz="1600" b="1" i="0" u="none" strike="noStrike" cap="none" normalizeH="0" baseline="0" smtClean="0">
                        <a:ln>
                          <a:noFill/>
                        </a:ln>
                        <a:solidFill>
                          <a:srgbClr val="FFFFFF"/>
                        </a:solidFill>
                        <a:effectLst/>
                        <a:latin typeface="Helvetica" charset="0"/>
                        <a:ea typeface="ヒラギノ角ゴ ProN W6" charset="0"/>
                        <a:cs typeface="ヒラギノ角ゴ ProN W6" charset="0"/>
                        <a:sym typeface="Helvetica" charset="0"/>
                      </a:endParaRP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AAQ-II</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FFMQ</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endPar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Mindfulness</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ATQ </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Frequency, Automatic</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Thoughts</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ATQ Believability/Fusion with thoughts</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Lst>
                      </a:pPr>
                      <a:r>
                        <a:rPr kumimoji="0" lang="en-US" sz="1200" b="1" i="0" u="none" strike="noStrike" cap="none" normalizeH="0" baseline="0" smtClean="0">
                          <a:ln>
                            <a:noFill/>
                          </a:ln>
                          <a:solidFill>
                            <a:srgbClr val="FFFFFF"/>
                          </a:solidFill>
                          <a:effectLst/>
                          <a:latin typeface="Helvetica" charset="0"/>
                          <a:ea typeface="ヒラギノ角ゴ ProN W3" charset="0"/>
                          <a:cs typeface="ヒラギノ角ゴ ProN W3" charset="0"/>
                          <a:sym typeface="Helvetica" charset="0"/>
                        </a:rPr>
                        <a:t>WBSI</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71BEC4"/>
                    </a:solidFill>
                  </a:tcPr>
                </a:tc>
              </a:tr>
              <a:tr h="2493963">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Pre</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Post</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38.36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(6.55)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45.91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(6.16)</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112.45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(8.68)</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121.45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(13.55)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0.79</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(small)</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69.91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(21.20)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50.36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(13.05)*</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1.11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(large)</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77.18</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(34.57)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51.00</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(17.51)</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d= 0.96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smtClean="0">
                          <a:ln>
                            <a:noFill/>
                          </a:ln>
                          <a:solidFill>
                            <a:schemeClr val="tx1"/>
                          </a:solidFill>
                          <a:effectLst/>
                          <a:latin typeface="Helvetica" charset="0"/>
                          <a:ea typeface="ヒラギノ角ゴ ProN W3" charset="0"/>
                          <a:cs typeface="ヒラギノ角ゴ ProN W3" charset="0"/>
                          <a:sym typeface="Helvetica" charset="0"/>
                        </a:rPr>
                        <a:t>(medium)</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55.36</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(5.87)</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endPar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endParaRP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51,09</a:t>
                      </a:r>
                    </a:p>
                    <a:p>
                      <a:pPr marL="39688" marR="0" lvl="0" indent="0" algn="ctr" defTabSz="914400" rtl="0" eaLnBrk="1" fontAlgn="base" latinLnBrk="0" hangingPunct="1">
                        <a:lnSpc>
                          <a:spcPct val="81000"/>
                        </a:lnSpc>
                        <a:spcBef>
                          <a:spcPct val="0"/>
                        </a:spcBef>
                        <a:spcAft>
                          <a:spcPct val="0"/>
                        </a:spcAft>
                        <a:buClrTx/>
                        <a:buSzPct val="85000"/>
                        <a:buFont typeface="Helvetica" charset="0"/>
                        <a:buNone/>
                        <a:tabLst>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 pos="914400" algn="l"/>
                        </a:tabLst>
                      </a:pPr>
                      <a:r>
                        <a:rPr kumimoji="0" lang="en-US" sz="1200" b="0" i="0" u="none" strike="noStrike" cap="none" normalizeH="0" baseline="0" dirty="0" smtClean="0">
                          <a:ln>
                            <a:noFill/>
                          </a:ln>
                          <a:solidFill>
                            <a:schemeClr val="tx1"/>
                          </a:solidFill>
                          <a:effectLst/>
                          <a:latin typeface="Helvetica" charset="0"/>
                          <a:ea typeface="ヒラギノ角ゴ ProN W3" charset="0"/>
                          <a:cs typeface="ヒラギノ角ゴ ProN W3" charset="0"/>
                          <a:sym typeface="Helvetica" charset="0"/>
                        </a:rPr>
                        <a:t>(7.85)</a:t>
                      </a:r>
                    </a:p>
                  </a:txBody>
                  <a:tcPr marL="38100" marR="38100" marT="38100" marB="381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CC"/>
                    </a:solidFill>
                  </a:tcPr>
                </a:tc>
              </a:tr>
            </a:tbl>
          </a:graphicData>
        </a:graphic>
      </p:graphicFrame>
      <p:sp>
        <p:nvSpPr>
          <p:cNvPr id="27696" name="Rectangle 48"/>
          <p:cNvSpPr>
            <a:spLocks noGrp="1" noChangeArrowheads="1"/>
          </p:cNvSpPr>
          <p:nvPr>
            <p:ph type="title"/>
          </p:nvPr>
        </p:nvSpPr>
        <p:spPr>
          <a:xfrm>
            <a:off x="890588" y="12700"/>
            <a:ext cx="7858125" cy="1655763"/>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sz="2800"/>
              <a:t>Results</a:t>
            </a:r>
            <a:br>
              <a:rPr lang="en-US" sz="2800"/>
            </a:br>
            <a:r>
              <a:rPr lang="en-US" sz="2800"/>
              <a:t>Process Measures:</a:t>
            </a:r>
          </a:p>
        </p:txBody>
      </p:sp>
      <p:sp>
        <p:nvSpPr>
          <p:cNvPr id="27697" name="Rectangle 49"/>
          <p:cNvSpPr>
            <a:spLocks noGrp="1" noChangeArrowheads="1"/>
          </p:cNvSpPr>
          <p:nvPr>
            <p:ph type="body" idx="1"/>
          </p:nvPr>
        </p:nvSpPr>
        <p:spPr>
          <a:xfrm>
            <a:off x="865188" y="1668463"/>
            <a:ext cx="8072437" cy="5214937"/>
          </a:xfrm>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endParaRPr lang="en-US"/>
          </a:p>
          <a:p>
            <a:endParaRPr lang="en-US"/>
          </a:p>
          <a:p>
            <a:r>
              <a:rPr lang="en-US"/>
              <a:t>             </a:t>
            </a:r>
          </a:p>
          <a:p>
            <a:endParaRPr lang="en-US"/>
          </a:p>
          <a:p>
            <a:pPr>
              <a:spcBef>
                <a:spcPts val="300"/>
              </a:spcBef>
            </a:pPr>
            <a:endParaRPr lang="en-US" sz="1200" i="1"/>
          </a:p>
          <a:p>
            <a:pPr>
              <a:spcBef>
                <a:spcPts val="300"/>
              </a:spcBef>
            </a:pPr>
            <a:r>
              <a:rPr lang="en-US" sz="1200" i="1"/>
              <a:t>                               </a:t>
            </a:r>
            <a:r>
              <a:rPr lang="en-US" sz="1200"/>
              <a:t>d=-1.18 </a:t>
            </a:r>
          </a:p>
          <a:p>
            <a:pPr>
              <a:spcBef>
                <a:spcPts val="300"/>
              </a:spcBef>
            </a:pPr>
            <a:r>
              <a:rPr lang="en-US" sz="1200"/>
              <a:t>                                (large)                                                                                                         d= 0.61 (small)</a:t>
            </a:r>
          </a:p>
          <a:p>
            <a:pPr>
              <a:spcBef>
                <a:spcPts val="300"/>
              </a:spcBef>
            </a:pPr>
            <a:r>
              <a:rPr lang="en-US" sz="1200" i="1"/>
              <a:t>           </a:t>
            </a:r>
          </a:p>
          <a:p>
            <a:pPr>
              <a:spcBef>
                <a:spcPts val="300"/>
              </a:spcBef>
            </a:pPr>
            <a:r>
              <a:rPr lang="en-US" sz="1200" i="1"/>
              <a:t>            Mean scores and standard deviations of process measures, effect size (Cohen’s d) between pre-post    </a:t>
            </a:r>
          </a:p>
          <a:p>
            <a:pPr>
              <a:spcBef>
                <a:spcPts val="300"/>
              </a:spcBef>
            </a:pPr>
            <a:r>
              <a:rPr lang="en-US" sz="1200" i="1"/>
              <a:t>           measuments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29698"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29699" name="Rectangle 3"/>
          <p:cNvSpPr>
            <a:spLocks noGrp="1" noChangeArrowheads="1"/>
          </p:cNvSpPr>
          <p:nvPr>
            <p:ph type="title"/>
          </p:nvPr>
        </p:nvSpPr>
        <p:spPr>
          <a:xfrm>
            <a:off x="890588" y="255588"/>
            <a:ext cx="7858125" cy="1387475"/>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Depression (BDI-II)</a:t>
            </a:r>
            <a:br>
              <a:rPr lang="en-US"/>
            </a:br>
            <a:r>
              <a:rPr lang="en-US"/>
              <a:t>pre/post (n=11)</a:t>
            </a:r>
            <a:br>
              <a:rPr lang="en-US"/>
            </a:br>
            <a:endParaRPr lang="en-US"/>
          </a:p>
        </p:txBody>
      </p:sp>
      <p:sp>
        <p:nvSpPr>
          <p:cNvPr id="29700"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5"/>
              </a:buBlip>
            </a:pPr>
            <a:r>
              <a:rPr lang="en-US" sz="2000"/>
              <a:t>Severe (29-63)</a:t>
            </a:r>
          </a:p>
          <a:p>
            <a:pPr marL="304800" indent="-304800">
              <a:spcBef>
                <a:spcPts val="500"/>
              </a:spcBef>
            </a:pPr>
            <a:endParaRPr lang="en-US" sz="2000"/>
          </a:p>
          <a:p>
            <a:pPr marL="304800" indent="-304800">
              <a:spcBef>
                <a:spcPts val="500"/>
              </a:spcBef>
            </a:pPr>
            <a:endParaRPr lang="en-US" sz="2000"/>
          </a:p>
          <a:p>
            <a:pPr marL="304800" indent="-304800">
              <a:spcBef>
                <a:spcPts val="500"/>
              </a:spcBef>
              <a:buFont typeface="Helvetica" charset="0"/>
              <a:buBlip>
                <a:blip r:embed="rId5"/>
              </a:buBlip>
            </a:pPr>
            <a:r>
              <a:rPr lang="en-US" sz="2000"/>
              <a:t>Moderate depression (20-28)</a:t>
            </a:r>
          </a:p>
          <a:p>
            <a:pPr marL="304800" indent="-304800">
              <a:spcBef>
                <a:spcPts val="500"/>
              </a:spcBef>
            </a:pPr>
            <a:r>
              <a:rPr lang="en-US" sz="2000"/>
              <a:t> </a:t>
            </a:r>
          </a:p>
          <a:p>
            <a:pPr marL="304800" indent="-304800">
              <a:spcBef>
                <a:spcPts val="500"/>
              </a:spcBef>
            </a:pPr>
            <a:endParaRPr lang="en-US" sz="2000"/>
          </a:p>
          <a:p>
            <a:pPr marL="304800" indent="-304800">
              <a:spcBef>
                <a:spcPts val="500"/>
              </a:spcBef>
              <a:buFont typeface="Helvetica" charset="0"/>
              <a:buBlip>
                <a:blip r:embed="rId5"/>
              </a:buBlip>
            </a:pPr>
            <a:r>
              <a:rPr lang="en-US" sz="2000"/>
              <a:t>Mild depression (14-19)</a:t>
            </a:r>
          </a:p>
          <a:p>
            <a:pPr marL="304800" indent="-304800">
              <a:spcBef>
                <a:spcPts val="500"/>
              </a:spcBef>
            </a:pPr>
            <a:r>
              <a:rPr lang="en-US" sz="2000"/>
              <a:t> </a:t>
            </a:r>
          </a:p>
          <a:p>
            <a:pPr marL="304800" indent="-304800">
              <a:spcBef>
                <a:spcPts val="500"/>
              </a:spcBef>
            </a:pPr>
            <a:endParaRPr lang="en-US" sz="2000"/>
          </a:p>
          <a:p>
            <a:pPr marL="304800" indent="-304800">
              <a:spcBef>
                <a:spcPts val="500"/>
              </a:spcBef>
              <a:buFont typeface="Helvetica" charset="0"/>
              <a:buBlip>
                <a:blip r:embed="rId5"/>
              </a:buBlip>
            </a:pPr>
            <a:r>
              <a:rPr lang="en-US" sz="2000"/>
              <a:t>Minimal or No depression (0-13)</a:t>
            </a:r>
          </a:p>
        </p:txBody>
      </p:sp>
      <p:sp>
        <p:nvSpPr>
          <p:cNvPr id="29701" name="Rectangle 5"/>
          <p:cNvSpPr>
            <a:spLocks/>
          </p:cNvSpPr>
          <p:nvPr/>
        </p:nvSpPr>
        <p:spPr bwMode="auto">
          <a:xfrm>
            <a:off x="4895850" y="1643063"/>
            <a:ext cx="3860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marL="266700" indent="-266700">
              <a:spcBef>
                <a:spcPts val="475"/>
              </a:spcBef>
              <a:buSzPct val="85000"/>
              <a:buFontTx/>
              <a:buBlip>
                <a:blip r:embed="rId5"/>
              </a:buBlip>
            </a:pPr>
            <a:r>
              <a:rPr lang="en-US" sz="2000">
                <a:solidFill>
                  <a:schemeClr val="tx1"/>
                </a:solidFill>
                <a:latin typeface="Helvetica" charset="0"/>
                <a:cs typeface="Helvetica" charset="0"/>
                <a:sym typeface="Helvetica" charset="0"/>
              </a:rPr>
              <a:t>Pre = 1</a:t>
            </a:r>
          </a:p>
          <a:p>
            <a:pPr marL="266700" indent="-266700">
              <a:spcBef>
                <a:spcPts val="475"/>
              </a:spcBef>
              <a:buSzPct val="85000"/>
              <a:buFontTx/>
              <a:buBlip>
                <a:blip r:embed="rId5"/>
              </a:buBlip>
            </a:pPr>
            <a:r>
              <a:rPr lang="en-US" sz="2000">
                <a:solidFill>
                  <a:schemeClr val="tx1"/>
                </a:solidFill>
                <a:latin typeface="Helvetica" charset="0"/>
                <a:cs typeface="Helvetica" charset="0"/>
                <a:sym typeface="Helvetica" charset="0"/>
              </a:rPr>
              <a:t>Post = 0</a:t>
            </a:r>
          </a:p>
          <a:p>
            <a:pPr marL="266700" indent="-266700">
              <a:spcBef>
                <a:spcPts val="475"/>
              </a:spcBef>
            </a:pPr>
            <a:endParaRPr lang="en-US" sz="2000">
              <a:solidFill>
                <a:schemeClr val="tx1"/>
              </a:solidFill>
              <a:latin typeface="Helvetica" charset="0"/>
              <a:cs typeface="Helvetica" charset="0"/>
              <a:sym typeface="Helvetica" charset="0"/>
            </a:endParaRPr>
          </a:p>
          <a:p>
            <a:pPr marL="266700" indent="-266700">
              <a:spcBef>
                <a:spcPts val="475"/>
              </a:spcBef>
              <a:buClr>
                <a:srgbClr val="000000"/>
              </a:buClr>
              <a:buSzPct val="85000"/>
              <a:buFont typeface="Helvetica" charset="0"/>
              <a:buChar char="•"/>
            </a:pPr>
            <a:r>
              <a:rPr lang="en-US" sz="2000">
                <a:solidFill>
                  <a:schemeClr val="tx1"/>
                </a:solidFill>
                <a:latin typeface="Helvetica" charset="0"/>
                <a:cs typeface="Helvetica" charset="0"/>
                <a:sym typeface="Helvetica" charset="0"/>
              </a:rPr>
              <a:t>Pre = 3</a:t>
            </a:r>
          </a:p>
          <a:p>
            <a:pPr marL="266700" indent="-266700">
              <a:spcBef>
                <a:spcPts val="475"/>
              </a:spcBef>
              <a:buSzPct val="85000"/>
              <a:buFontTx/>
              <a:buChar char="•"/>
            </a:pPr>
            <a:r>
              <a:rPr lang="en-US" sz="2000">
                <a:solidFill>
                  <a:schemeClr val="tx1"/>
                </a:solidFill>
                <a:latin typeface="Helvetica" charset="0"/>
                <a:cs typeface="Helvetica" charset="0"/>
                <a:sym typeface="Helvetica" charset="0"/>
              </a:rPr>
              <a:t>Post=0</a:t>
            </a:r>
          </a:p>
          <a:p>
            <a:pPr marL="266700" indent="-266700">
              <a:spcBef>
                <a:spcPts val="475"/>
              </a:spcBef>
            </a:pPr>
            <a:endParaRPr lang="en-US" sz="2000">
              <a:solidFill>
                <a:schemeClr val="tx1"/>
              </a:solidFill>
              <a:latin typeface="Helvetica" charset="0"/>
              <a:cs typeface="Helvetica" charset="0"/>
              <a:sym typeface="Helvetica" charset="0"/>
            </a:endParaRPr>
          </a:p>
          <a:p>
            <a:pPr marL="266700" indent="-266700">
              <a:spcBef>
                <a:spcPts val="475"/>
              </a:spcBef>
              <a:buSzPct val="85000"/>
              <a:buFontTx/>
              <a:buChar char="•"/>
            </a:pPr>
            <a:r>
              <a:rPr lang="en-US" sz="2000">
                <a:solidFill>
                  <a:schemeClr val="tx1"/>
                </a:solidFill>
                <a:latin typeface="Helvetica" charset="0"/>
                <a:cs typeface="Helvetica" charset="0"/>
                <a:sym typeface="Helvetica" charset="0"/>
              </a:rPr>
              <a:t>Pre = 3</a:t>
            </a:r>
          </a:p>
          <a:p>
            <a:pPr marL="266700" indent="-266700">
              <a:spcBef>
                <a:spcPts val="475"/>
              </a:spcBef>
              <a:buClr>
                <a:srgbClr val="000000"/>
              </a:buClr>
              <a:buSzPct val="85000"/>
              <a:buFont typeface="Helvetica" charset="0"/>
              <a:buChar char="•"/>
            </a:pPr>
            <a:r>
              <a:rPr lang="en-US" sz="2000">
                <a:solidFill>
                  <a:schemeClr val="tx1"/>
                </a:solidFill>
                <a:latin typeface="Helvetica" charset="0"/>
                <a:cs typeface="Helvetica" charset="0"/>
                <a:sym typeface="Helvetica" charset="0"/>
              </a:rPr>
              <a:t>Post = 2</a:t>
            </a:r>
          </a:p>
          <a:p>
            <a:pPr marL="266700" indent="-266700">
              <a:spcBef>
                <a:spcPts val="475"/>
              </a:spcBef>
            </a:pPr>
            <a:endParaRPr lang="en-US" sz="2000">
              <a:solidFill>
                <a:schemeClr val="tx1"/>
              </a:solidFill>
              <a:latin typeface="Helvetica" charset="0"/>
              <a:cs typeface="Helvetica" charset="0"/>
              <a:sym typeface="Helvetica" charset="0"/>
            </a:endParaRPr>
          </a:p>
          <a:p>
            <a:pPr marL="266700" indent="-266700">
              <a:spcBef>
                <a:spcPts val="475"/>
              </a:spcBef>
              <a:buSzPct val="85000"/>
              <a:buFontTx/>
              <a:buChar char="•"/>
            </a:pPr>
            <a:r>
              <a:rPr lang="en-US" sz="2000">
                <a:solidFill>
                  <a:schemeClr val="tx1"/>
                </a:solidFill>
                <a:latin typeface="Helvetica" charset="0"/>
                <a:cs typeface="Helvetica" charset="0"/>
                <a:sym typeface="Helvetica" charset="0"/>
              </a:rPr>
              <a:t>Pre = 4</a:t>
            </a:r>
          </a:p>
          <a:p>
            <a:pPr marL="266700" indent="-266700">
              <a:spcBef>
                <a:spcPts val="475"/>
              </a:spcBef>
              <a:buSzPct val="85000"/>
              <a:buFontTx/>
              <a:buChar char="•"/>
            </a:pPr>
            <a:r>
              <a:rPr lang="en-US" sz="2000">
                <a:solidFill>
                  <a:schemeClr val="tx1"/>
                </a:solidFill>
                <a:latin typeface="Helvetica" charset="0"/>
                <a:cs typeface="Helvetica" charset="0"/>
                <a:sym typeface="Helvetica" charset="0"/>
              </a:rPr>
              <a:t>Post = 9</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1746"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1747" name="Rectangle 3"/>
          <p:cNvSpPr>
            <a:spLocks noGrp="1" noChangeArrowheads="1"/>
          </p:cNvSpPr>
          <p:nvPr>
            <p:ph type="title"/>
          </p:nvPr>
        </p:nvSpPr>
        <p:spPr>
          <a:xfrm>
            <a:off x="890588" y="269875"/>
            <a:ext cx="7858125" cy="1143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sz="3200"/>
              <a:t>Results – Evaluation of the program from the participants</a:t>
            </a:r>
          </a:p>
        </p:txBody>
      </p:sp>
      <p:sp>
        <p:nvSpPr>
          <p:cNvPr id="31748" name="Rectangle 4"/>
          <p:cNvSpPr>
            <a:spLocks noGrp="1" noChangeArrowheads="1"/>
          </p:cNvSpPr>
          <p:nvPr>
            <p:ph type="body" idx="1"/>
          </p:nvPr>
        </p:nvSpPr>
        <p:spPr>
          <a:xfrm>
            <a:off x="611188" y="1339850"/>
            <a:ext cx="4132262" cy="5113338"/>
          </a:xfrm>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r>
              <a:rPr lang="en-US" sz="1600"/>
              <a:t>The program was well accepted by the participants, who reported the following:</a:t>
            </a:r>
          </a:p>
          <a:p>
            <a:pPr>
              <a:spcBef>
                <a:spcPts val="400"/>
              </a:spcBef>
            </a:pPr>
            <a:endParaRPr lang="en-US" sz="1600"/>
          </a:p>
          <a:p>
            <a:pPr>
              <a:spcBef>
                <a:spcPts val="400"/>
              </a:spcBef>
              <a:buFont typeface="Helvetica" charset="0"/>
              <a:buBlip>
                <a:blip r:embed="rId5"/>
              </a:buBlip>
            </a:pPr>
            <a:r>
              <a:rPr lang="en-US" sz="1600"/>
              <a:t>Overall Satisfaction with the program: 7,91 (scale 1-10) (sd=0.70, n=11)</a:t>
            </a:r>
          </a:p>
          <a:p>
            <a:pPr>
              <a:spcBef>
                <a:spcPts val="400"/>
              </a:spcBef>
              <a:buFont typeface="Helvetica" charset="0"/>
              <a:buBlip>
                <a:blip r:embed="rId5"/>
              </a:buBlip>
            </a:pPr>
            <a:r>
              <a:rPr lang="en-US" sz="1600"/>
              <a:t>Noticing Changes in well-being, changes in everyday life during treatment: 100% N=11/11  </a:t>
            </a:r>
          </a:p>
          <a:p>
            <a:pPr>
              <a:spcBef>
                <a:spcPts val="400"/>
              </a:spcBef>
              <a:buFont typeface="Helvetica" charset="0"/>
              <a:buBlip>
                <a:blip r:embed="rId5"/>
              </a:buBlip>
            </a:pPr>
            <a:r>
              <a:rPr lang="en-US" sz="1600"/>
              <a:t>Well-being changes due to the program: 7,09 (scale 1-10) (sd=1,13, n=11)</a:t>
            </a:r>
          </a:p>
          <a:p>
            <a:pPr>
              <a:spcBef>
                <a:spcPts val="400"/>
              </a:spcBef>
              <a:buFont typeface="Helvetica" charset="0"/>
              <a:buBlip>
                <a:blip r:embed="rId5"/>
              </a:buBlip>
            </a:pPr>
            <a:r>
              <a:rPr lang="en-US" sz="1600"/>
              <a:t>Benefits received from the program:</a:t>
            </a:r>
          </a:p>
          <a:p>
            <a:pPr>
              <a:spcBef>
                <a:spcPts val="400"/>
              </a:spcBef>
              <a:buClr>
                <a:srgbClr val="000099"/>
              </a:buClr>
              <a:buFont typeface="Arial" charset="0"/>
              <a:buChar char="•"/>
            </a:pPr>
            <a:r>
              <a:rPr lang="en-US" sz="1600"/>
              <a:t>Better understanding of matters affecting my well being 100% (N=11/11)</a:t>
            </a:r>
          </a:p>
          <a:p>
            <a:pPr>
              <a:spcBef>
                <a:spcPts val="400"/>
              </a:spcBef>
              <a:buClr>
                <a:srgbClr val="000099"/>
              </a:buClr>
              <a:buFont typeface="Arial" charset="0"/>
              <a:buChar char="•"/>
            </a:pPr>
            <a:r>
              <a:rPr lang="en-US" sz="1600"/>
              <a:t>Learned new ways to deal with problems 81,81% (N=9/11)</a:t>
            </a:r>
          </a:p>
          <a:p>
            <a:pPr>
              <a:spcBef>
                <a:spcPts val="400"/>
              </a:spcBef>
              <a:buClr>
                <a:srgbClr val="000099"/>
              </a:buClr>
              <a:buFont typeface="Arial" charset="0"/>
              <a:buChar char="•"/>
            </a:pPr>
            <a:r>
              <a:rPr lang="en-US" sz="1600"/>
              <a:t>Mood has been improved 90,9% (N=10/11) </a:t>
            </a:r>
          </a:p>
          <a:p>
            <a:pPr>
              <a:spcBef>
                <a:spcPts val="400"/>
              </a:spcBef>
              <a:buClr>
                <a:srgbClr val="000099"/>
              </a:buClr>
              <a:buFont typeface="Arial" charset="0"/>
              <a:buChar char="•"/>
            </a:pPr>
            <a:r>
              <a:rPr lang="en-US" sz="1600"/>
              <a:t>Anxiety is lessened 72,7% (N=8/11)</a:t>
            </a:r>
          </a:p>
        </p:txBody>
      </p:sp>
      <p:sp>
        <p:nvSpPr>
          <p:cNvPr id="31749" name="Rectangle 5"/>
          <p:cNvSpPr>
            <a:spLocks/>
          </p:cNvSpPr>
          <p:nvPr/>
        </p:nvSpPr>
        <p:spPr bwMode="auto">
          <a:xfrm>
            <a:off x="4895850" y="1643063"/>
            <a:ext cx="38608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a:spcBef>
                <a:spcPts val="325"/>
              </a:spcBef>
            </a:pPr>
            <a:endParaRPr lang="en-US" sz="1400">
              <a:solidFill>
                <a:schemeClr val="tx1"/>
              </a:solidFill>
              <a:latin typeface="Helvetica" charset="0"/>
              <a:cs typeface="Helvetica" charset="0"/>
              <a:sym typeface="Helvetica" charset="0"/>
            </a:endParaRPr>
          </a:p>
          <a:p>
            <a:pPr>
              <a:spcBef>
                <a:spcPts val="325"/>
              </a:spcBef>
            </a:pPr>
            <a:endParaRPr lang="en-US" sz="1400">
              <a:solidFill>
                <a:schemeClr val="tx1"/>
              </a:solidFill>
              <a:latin typeface="Helvetica" charset="0"/>
              <a:cs typeface="Helvetica" charset="0"/>
              <a:sym typeface="Helvetica" charset="0"/>
            </a:endParaRPr>
          </a:p>
          <a:p>
            <a:pPr>
              <a:spcBef>
                <a:spcPts val="375"/>
              </a:spcBef>
              <a:buClr>
                <a:srgbClr val="000000"/>
              </a:buClr>
              <a:buSzPct val="85000"/>
              <a:buFont typeface="Helvetica" charset="0"/>
              <a:buChar char="•"/>
            </a:pPr>
            <a:r>
              <a:rPr lang="en-US" sz="1600">
                <a:solidFill>
                  <a:schemeClr val="tx1"/>
                </a:solidFill>
                <a:latin typeface="Helvetica" charset="0"/>
                <a:cs typeface="Helvetica" charset="0"/>
                <a:sym typeface="Helvetica" charset="0"/>
              </a:rPr>
              <a:t>Recommend to others: 9,27 (scale 1-10) (sd = 0.64, n=11)</a:t>
            </a:r>
          </a:p>
          <a:p>
            <a:pPr>
              <a:spcBef>
                <a:spcPts val="375"/>
              </a:spcBef>
              <a:buClr>
                <a:srgbClr val="000000"/>
              </a:buClr>
              <a:buSzPct val="85000"/>
              <a:buFont typeface="Helvetica" charset="0"/>
              <a:buChar char="•"/>
            </a:pPr>
            <a:r>
              <a:rPr lang="en-US" sz="1600">
                <a:solidFill>
                  <a:schemeClr val="tx1"/>
                </a:solidFill>
                <a:latin typeface="Helvetica" charset="0"/>
                <a:cs typeface="Helvetica" charset="0"/>
                <a:sym typeface="Helvetica" charset="0"/>
              </a:rPr>
              <a:t>Chances of  seeking for professional help in the future: 3,09 (scale 1-10)</a:t>
            </a:r>
          </a:p>
          <a:p>
            <a:pPr>
              <a:spcBef>
                <a:spcPts val="375"/>
              </a:spcBef>
              <a:buSzPct val="85000"/>
              <a:buFontTx/>
              <a:buChar char="•"/>
            </a:pPr>
            <a:r>
              <a:rPr lang="en-US" sz="1600">
                <a:solidFill>
                  <a:schemeClr val="tx1"/>
                </a:solidFill>
                <a:latin typeface="Helvetica" charset="0"/>
                <a:cs typeface="Helvetica" charset="0"/>
                <a:sym typeface="Helvetica" charset="0"/>
              </a:rPr>
              <a:t>Did the program achieve its goal? : 8,55 (scale 1-10) (sd=1,36, n=11)</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379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3795" name="Rectangle 3"/>
          <p:cNvSpPr>
            <a:spLocks noGrp="1" noChangeArrowheads="1"/>
          </p:cNvSpPr>
          <p:nvPr>
            <p:ph type="title"/>
          </p:nvPr>
        </p:nvSpPr>
        <p:spPr>
          <a:xfrm>
            <a:off x="898525" y="44450"/>
            <a:ext cx="7858125" cy="1143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Testimonials</a:t>
            </a:r>
          </a:p>
        </p:txBody>
      </p:sp>
      <p:sp>
        <p:nvSpPr>
          <p:cNvPr id="33796" name="Rectangle 4"/>
          <p:cNvSpPr>
            <a:spLocks noGrp="1" noChangeArrowheads="1"/>
          </p:cNvSpPr>
          <p:nvPr>
            <p:ph type="body" idx="1"/>
          </p:nvPr>
        </p:nvSpPr>
        <p:spPr>
          <a:xfrm>
            <a:off x="901700" y="1052513"/>
            <a:ext cx="3848100" cy="5588000"/>
          </a:xfrm>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r>
              <a:rPr lang="en-US" sz="1400"/>
              <a:t>’The program and the exercises helped surprisingly a lot. Perhaps, it was that I knew I was now doing something and also the presence of the coach helped my situation. Now I have better tools to relate and also process my thoughts and feelings. I am aware now that worrying is not helpful and I need to work on it by doing things. My mind is not the same as I and feelings don’t define who I am as a person. I learned to accept thoughts and did more things according to my values mindfully’ (participant 09, following ’Support path on anxiety’)</a:t>
            </a:r>
          </a:p>
          <a:p>
            <a:pPr>
              <a:spcBef>
                <a:spcPts val="300"/>
              </a:spcBef>
            </a:pPr>
            <a:endParaRPr lang="en-US" sz="1400"/>
          </a:p>
          <a:p>
            <a:pPr>
              <a:spcBef>
                <a:spcPts val="300"/>
              </a:spcBef>
            </a:pPr>
            <a:r>
              <a:rPr lang="en-US" sz="1400"/>
              <a:t>’The text, the exercises and the metaphors were really good and they got me thinking all these matters related to my anxiety from a different perspective..I learned to be present, to be more mindful on what I do and not to get caught in my thoughts. I feel that I am more flexible now as a person than before. Overall, it was a good program and I am sure that it is going to be very beneficial to many people as it was for me’ (participant 18, following ’Own path on anxiety’)</a:t>
            </a:r>
          </a:p>
          <a:p>
            <a:pPr>
              <a:spcBef>
                <a:spcPts val="300"/>
              </a:spcBef>
            </a:pPr>
            <a:endParaRPr lang="en-US" sz="1400"/>
          </a:p>
          <a:p>
            <a:pPr>
              <a:spcBef>
                <a:spcPts val="200"/>
              </a:spcBef>
            </a:pPr>
            <a:r>
              <a:rPr lang="en-US" sz="1000"/>
              <a:t>’</a:t>
            </a:r>
          </a:p>
        </p:txBody>
      </p:sp>
      <p:sp>
        <p:nvSpPr>
          <p:cNvPr id="33797" name="Rectangle 5"/>
          <p:cNvSpPr>
            <a:spLocks/>
          </p:cNvSpPr>
          <p:nvPr/>
        </p:nvSpPr>
        <p:spPr bwMode="auto">
          <a:xfrm>
            <a:off x="4895850" y="1268413"/>
            <a:ext cx="386080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a:spcBef>
                <a:spcPts val="325"/>
              </a:spcBef>
            </a:pPr>
            <a:r>
              <a:rPr lang="en-US" sz="1400">
                <a:solidFill>
                  <a:schemeClr val="tx1"/>
                </a:solidFill>
                <a:latin typeface="Helvetica" charset="0"/>
                <a:cs typeface="Helvetica" charset="0"/>
                <a:sym typeface="Helvetica" charset="0"/>
              </a:rPr>
              <a:t>’I am graduating as a teacher. I have been thinking that I cannot be at all in front of the children, it is causing me so much anxiety. I was thinking that the children hate me and that I hate them too. This assumption turnt out to be totally wrong since I dared to rise up to the situation, I went there and got a new experience. The kids were really nice and I did pretty well! I got really good feedback from my supervisor. I was like ’Yes’! It was a really good program and I recommend it’ (participant 20, ’Own path’)</a:t>
            </a:r>
          </a:p>
          <a:p>
            <a:pPr>
              <a:spcBef>
                <a:spcPts val="325"/>
              </a:spcBef>
            </a:pPr>
            <a:endParaRPr lang="en-US" sz="1400">
              <a:solidFill>
                <a:schemeClr val="tx1"/>
              </a:solidFill>
              <a:latin typeface="Helvetica" charset="0"/>
              <a:cs typeface="Helvetica" charset="0"/>
              <a:sym typeface="Helvetica" charset="0"/>
            </a:endParaRPr>
          </a:p>
          <a:p>
            <a:pPr>
              <a:spcBef>
                <a:spcPts val="325"/>
              </a:spcBef>
            </a:pPr>
            <a:r>
              <a:rPr lang="en-US" sz="1400">
                <a:solidFill>
                  <a:schemeClr val="tx1"/>
                </a:solidFill>
                <a:latin typeface="Helvetica" charset="0"/>
                <a:cs typeface="Helvetica" charset="0"/>
                <a:sym typeface="Helvetica" charset="0"/>
              </a:rPr>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717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7171"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Presentation Outline</a:t>
            </a:r>
          </a:p>
        </p:txBody>
      </p:sp>
      <p:sp>
        <p:nvSpPr>
          <p:cNvPr id="7172"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2000"/>
              <a:t>Introduction</a:t>
            </a:r>
          </a:p>
          <a:p>
            <a:pPr marL="304800" indent="-304800">
              <a:spcBef>
                <a:spcPts val="500"/>
              </a:spcBef>
              <a:buFont typeface="Helvetica" charset="0"/>
              <a:buBlip>
                <a:blip r:embed="rId4"/>
              </a:buBlip>
            </a:pPr>
            <a:r>
              <a:rPr lang="en-US" sz="2000"/>
              <a:t>Purpose of the study</a:t>
            </a:r>
          </a:p>
          <a:p>
            <a:pPr marL="304800" indent="-304800">
              <a:spcBef>
                <a:spcPts val="500"/>
              </a:spcBef>
              <a:buFont typeface="Helvetica" charset="0"/>
              <a:buBlip>
                <a:blip r:embed="rId4"/>
              </a:buBlip>
            </a:pPr>
            <a:r>
              <a:rPr lang="en-US" sz="2000"/>
              <a:t>The Student Compass</a:t>
            </a:r>
          </a:p>
          <a:p>
            <a:pPr marL="304800" indent="-304800">
              <a:spcBef>
                <a:spcPts val="500"/>
              </a:spcBef>
              <a:buFont typeface="Helvetica" charset="0"/>
              <a:buBlip>
                <a:blip r:embed="rId4"/>
              </a:buBlip>
            </a:pPr>
            <a:r>
              <a:rPr lang="en-US" sz="2000"/>
              <a:t>Method</a:t>
            </a:r>
          </a:p>
          <a:p>
            <a:pPr marL="304800" indent="-304800">
              <a:spcBef>
                <a:spcPts val="500"/>
              </a:spcBef>
              <a:buFont typeface="Helvetica" charset="0"/>
              <a:buBlip>
                <a:blip r:embed="rId4"/>
              </a:buBlip>
            </a:pPr>
            <a:r>
              <a:rPr lang="en-US" sz="2000"/>
              <a:t>Results</a:t>
            </a:r>
          </a:p>
          <a:p>
            <a:pPr marL="304800" indent="-304800">
              <a:spcBef>
                <a:spcPts val="500"/>
              </a:spcBef>
              <a:buFont typeface="Helvetica" charset="0"/>
              <a:buBlip>
                <a:blip r:embed="rId4"/>
              </a:buBlip>
            </a:pPr>
            <a:r>
              <a:rPr lang="en-US" sz="2000"/>
              <a:t>Testimonials</a:t>
            </a:r>
          </a:p>
          <a:p>
            <a:pPr marL="304800" indent="-304800">
              <a:spcBef>
                <a:spcPts val="500"/>
              </a:spcBef>
              <a:buFont typeface="Helvetica" charset="0"/>
              <a:buBlip>
                <a:blip r:embed="rId4"/>
              </a:buBlip>
            </a:pPr>
            <a:r>
              <a:rPr lang="en-US" sz="2000"/>
              <a:t>Conclusions</a:t>
            </a:r>
          </a:p>
          <a:p>
            <a:pPr marL="304800" indent="-304800">
              <a:spcBef>
                <a:spcPts val="500"/>
              </a:spcBef>
              <a:buFont typeface="Helvetica" charset="0"/>
              <a:buBlip>
                <a:blip r:embed="rId4"/>
              </a:buBlip>
            </a:pPr>
            <a:r>
              <a:rPr lang="en-US" sz="2000"/>
              <a:t>Discussion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481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4819" name="Rectangle 3"/>
          <p:cNvSpPr>
            <a:spLocks noGrp="1" noChangeArrowheads="1"/>
          </p:cNvSpPr>
          <p:nvPr>
            <p:ph type="body" idx="1"/>
          </p:nvPr>
        </p:nvSpPr>
        <p:spPr bwMode="auto">
          <a:xfrm>
            <a:off x="682625" y="403225"/>
            <a:ext cx="3852863" cy="416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square" lIns="38100" tIns="38100" rIns="0" bIns="38100" numCol="1" anchor="t" anchorCtr="0" compatLnSpc="1">
            <a:prstTxWarp prst="textNoShape">
              <a:avLst/>
            </a:prstTxWarp>
          </a:bodyPr>
          <a:lstStyle/>
          <a:p>
            <a:pPr>
              <a:spcBef>
                <a:spcPct val="0"/>
              </a:spcBef>
            </a:pPr>
            <a:r>
              <a:rPr lang="en-US" sz="2000"/>
              <a:t>A good program. It works!’ (participant 4, following ’support path’)</a:t>
            </a:r>
          </a:p>
          <a:p>
            <a:pPr>
              <a:spcBef>
                <a:spcPts val="500"/>
              </a:spcBef>
            </a:pPr>
            <a:endParaRPr lang="en-US" sz="2000"/>
          </a:p>
          <a:p>
            <a:pPr>
              <a:spcBef>
                <a:spcPts val="500"/>
              </a:spcBef>
            </a:pPr>
            <a:r>
              <a:rPr lang="en-US" sz="2000"/>
              <a:t>’I am now able to process matters that have been difficult for me and I got tools also’ </a:t>
            </a:r>
          </a:p>
          <a:p>
            <a:pPr>
              <a:spcBef>
                <a:spcPts val="500"/>
              </a:spcBef>
            </a:pPr>
            <a:endParaRPr lang="en-US" sz="2000"/>
          </a:p>
          <a:p>
            <a:pPr>
              <a:spcBef>
                <a:spcPts val="500"/>
              </a:spcBef>
            </a:pPr>
            <a:r>
              <a:rPr lang="en-US" sz="2000"/>
              <a:t>’I learned a lot about myself and it was very beneficial program overall.’ (participant 6, ’Support path’)</a:t>
            </a:r>
          </a:p>
          <a:p>
            <a:pPr>
              <a:spcBef>
                <a:spcPts val="500"/>
              </a:spcBef>
            </a:pPr>
            <a:r>
              <a:rPr lang="en-US" sz="2000"/>
              <a:t>’It improved my well-being, it gave me new ways to cope with different situations and thoughts and I got tools to deal similar situations in the future’ (participant 2, Support path)</a:t>
            </a:r>
          </a:p>
        </p:txBody>
      </p:sp>
      <p:sp>
        <p:nvSpPr>
          <p:cNvPr id="34820" name="Rectangle 4"/>
          <p:cNvSpPr>
            <a:spLocks/>
          </p:cNvSpPr>
          <p:nvPr/>
        </p:nvSpPr>
        <p:spPr bwMode="auto">
          <a:xfrm>
            <a:off x="4572000" y="260350"/>
            <a:ext cx="38608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a:spcBef>
                <a:spcPts val="475"/>
              </a:spcBef>
            </a:pPr>
            <a:r>
              <a:rPr lang="en-US" sz="2000">
                <a:solidFill>
                  <a:schemeClr val="tx1"/>
                </a:solidFill>
                <a:latin typeface="Helvetica" charset="0"/>
                <a:cs typeface="Helvetica" charset="0"/>
                <a:sym typeface="Helvetica" charset="0"/>
              </a:rPr>
              <a:t>’It met my expectations and it surprised me in its versatility not only in terms of the exercises but also in terms of the content of the text. The case examples helped also, it felt that I am not the only one experiencing such things, it gave me a sense of security’ (participant 1, ’Support path’)</a:t>
            </a:r>
          </a:p>
          <a:p>
            <a:pPr>
              <a:spcBef>
                <a:spcPts val="475"/>
              </a:spcBef>
            </a:pPr>
            <a:endParaRPr lang="en-US" sz="2000">
              <a:solidFill>
                <a:schemeClr val="tx1"/>
              </a:solidFill>
              <a:latin typeface="Helvetica" charset="0"/>
              <a:cs typeface="Helvetica" charset="0"/>
              <a:sym typeface="Helvetica" charset="0"/>
            </a:endParaRPr>
          </a:p>
          <a:p>
            <a:pPr>
              <a:spcBef>
                <a:spcPts val="475"/>
              </a:spcBef>
            </a:pPr>
            <a:r>
              <a:rPr lang="en-US" sz="2000">
                <a:solidFill>
                  <a:schemeClr val="tx1"/>
                </a:solidFill>
                <a:latin typeface="Helvetica" charset="0"/>
                <a:cs typeface="Helvetica" charset="0"/>
                <a:sym typeface="Helvetica" charset="0"/>
              </a:rPr>
              <a:t>’It was a good intervention. It was easier to come along in this intervention than getting ’treatment’ from a professional helper. With the help from the exercises and the questions posed, I got to know myself better’ (participant 2, ’Support path’)</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584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5843" name="Rectangle 3"/>
          <p:cNvSpPr>
            <a:spLocks noGrp="1" noChangeArrowheads="1"/>
          </p:cNvSpPr>
          <p:nvPr>
            <p:ph type="title"/>
          </p:nvPr>
        </p:nvSpPr>
        <p:spPr>
          <a:xfrm>
            <a:off x="890588" y="269875"/>
            <a:ext cx="7858125" cy="998538"/>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Conclusions</a:t>
            </a:r>
          </a:p>
        </p:txBody>
      </p:sp>
      <p:sp>
        <p:nvSpPr>
          <p:cNvPr id="35844" name="Rectangle 4"/>
          <p:cNvSpPr>
            <a:spLocks noGrp="1" noChangeArrowheads="1"/>
          </p:cNvSpPr>
          <p:nvPr>
            <p:ph type="body" idx="1"/>
          </p:nvPr>
        </p:nvSpPr>
        <p:spPr>
          <a:xfrm>
            <a:off x="898525" y="1123950"/>
            <a:ext cx="7858125" cy="5040313"/>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SzPct val="48000"/>
              <a:buFont typeface="Helvetica" charset="0"/>
              <a:buBlip>
                <a:blip r:embed="rId4"/>
              </a:buBlip>
            </a:pPr>
            <a:r>
              <a:rPr lang="en-US" sz="1600" dirty="0"/>
              <a:t>The severity of the problems of the students who participated in the pilot study was high. </a:t>
            </a:r>
          </a:p>
          <a:p>
            <a:pPr marL="304800" indent="-304800">
              <a:spcBef>
                <a:spcPts val="400"/>
              </a:spcBef>
              <a:buSzPct val="48000"/>
              <a:buFont typeface="Helvetica" charset="0"/>
              <a:buBlip>
                <a:blip r:embed="rId4"/>
              </a:buBlip>
            </a:pPr>
            <a:r>
              <a:rPr lang="en-US" sz="1600" dirty="0"/>
              <a:t>Preliminary results from the present pilot study show that the intervention appeared to be helpful in ameliorating mental health problems and improving overall well-being in students. </a:t>
            </a:r>
          </a:p>
          <a:p>
            <a:pPr marL="304800" indent="-304800">
              <a:spcBef>
                <a:spcPts val="400"/>
              </a:spcBef>
              <a:buSzPct val="27000"/>
              <a:buFont typeface="Helvetica" charset="0"/>
              <a:buBlip>
                <a:blip r:embed="rId4"/>
              </a:buBlip>
            </a:pPr>
            <a:r>
              <a:rPr lang="en-US" sz="1600" dirty="0"/>
              <a:t>The biggest percent (66 %) of the drop-outs occurred in the group that received no weekly-support. There were no drop-out cases in the support group (0%). </a:t>
            </a:r>
            <a:br>
              <a:rPr lang="en-US" sz="1600" dirty="0"/>
            </a:br>
            <a:r>
              <a:rPr lang="en-US" sz="1600" dirty="0"/>
              <a:t>The drop-out phenomenon may be due to the absence of the motivating role that a coach may provide through encouragement and continuous feedback. Perhaps also the severity of the problems that these students reported exacerbated the situation (4 cases with diagnosis). </a:t>
            </a:r>
          </a:p>
          <a:p>
            <a:pPr marL="304800" indent="-304800">
              <a:spcBef>
                <a:spcPts val="400"/>
              </a:spcBef>
              <a:buSzPct val="48000"/>
              <a:buFont typeface="Helvetica" charset="0"/>
              <a:buBlip>
                <a:blip r:embed="rId4"/>
              </a:buBlip>
            </a:pPr>
            <a:r>
              <a:rPr lang="en-US" sz="1600" dirty="0"/>
              <a:t>However, the program can be very effective even without support for these participants who actively followed and used the program (n=3).</a:t>
            </a:r>
          </a:p>
          <a:p>
            <a:pPr marL="304800" indent="-304800">
              <a:spcBef>
                <a:spcPts val="400"/>
              </a:spcBef>
              <a:buSzPct val="48000"/>
              <a:buFont typeface="Helvetica" charset="0"/>
              <a:buBlip>
                <a:blip r:embed="rId4"/>
              </a:buBlip>
            </a:pPr>
            <a:r>
              <a:rPr lang="en-US" sz="1600" dirty="0"/>
              <a:t>Overall, the program was well accepted by the participants. </a:t>
            </a:r>
          </a:p>
          <a:p>
            <a:pPr marL="304800" indent="-304800">
              <a:spcBef>
                <a:spcPts val="400"/>
              </a:spcBef>
              <a:buSzPct val="48000"/>
              <a:buFont typeface="Helvetica" charset="0"/>
              <a:buBlip>
                <a:blip r:embed="rId4"/>
              </a:buBlip>
            </a:pPr>
            <a:r>
              <a:rPr lang="en-US" sz="1600" dirty="0"/>
              <a:t>An (ACT) online self-help program could be effective providing that it includes weekly support through some form of feedback from coaches who have been receiving ACT-training </a:t>
            </a:r>
          </a:p>
          <a:p>
            <a:pPr marL="0" indent="0">
              <a:spcBef>
                <a:spcPts val="400"/>
              </a:spcBef>
              <a:buNone/>
            </a:pPr>
            <a:endParaRPr lang="en-US" sz="1800" i="1"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6866"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6867" name="Rectangle 3"/>
          <p:cNvSpPr>
            <a:spLocks noGrp="1" noChangeArrowheads="1"/>
          </p:cNvSpPr>
          <p:nvPr>
            <p:ph type="title"/>
          </p:nvPr>
        </p:nvSpPr>
        <p:spPr>
          <a:xfrm>
            <a:off x="890588" y="269875"/>
            <a:ext cx="7858125" cy="1143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Conclusions</a:t>
            </a:r>
          </a:p>
        </p:txBody>
      </p:sp>
      <p:sp>
        <p:nvSpPr>
          <p:cNvPr id="36868" name="Rectangle 4"/>
          <p:cNvSpPr>
            <a:spLocks noGrp="1" noChangeArrowheads="1"/>
          </p:cNvSpPr>
          <p:nvPr>
            <p:ph type="body" idx="1"/>
          </p:nvPr>
        </p:nvSpPr>
        <p:spPr>
          <a:xfrm>
            <a:off x="827088" y="1268413"/>
            <a:ext cx="7858125" cy="4089400"/>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SzPct val="55000"/>
              <a:buFont typeface="Helvetica" charset="0"/>
              <a:buBlip>
                <a:blip r:embed="rId5"/>
              </a:buBlip>
            </a:pPr>
            <a:r>
              <a:rPr lang="en-US" sz="1800"/>
              <a:t>Future plans:  </a:t>
            </a:r>
          </a:p>
          <a:p>
            <a:pPr marL="304800" indent="-304800">
              <a:spcBef>
                <a:spcPts val="400"/>
              </a:spcBef>
              <a:buClr>
                <a:srgbClr val="000099"/>
              </a:buClr>
              <a:buFont typeface="Arial" charset="0"/>
              <a:buChar char="•"/>
            </a:pPr>
            <a:r>
              <a:rPr lang="en-US" sz="1800"/>
              <a:t>Preparing a study in Fall 2012 with a larger number of participants (N=60). The coaches will be psychology students but we also considering in including and training several professionals such as teachers, social workers who are working at the university. </a:t>
            </a:r>
          </a:p>
          <a:p>
            <a:pPr marL="304800" indent="-304800">
              <a:spcBef>
                <a:spcPts val="400"/>
              </a:spcBef>
              <a:buClr>
                <a:srgbClr val="000099"/>
              </a:buClr>
              <a:buFont typeface="Arial" charset="0"/>
              <a:buChar char="•"/>
            </a:pPr>
            <a:r>
              <a:rPr lang="en-US" sz="1800"/>
              <a:t>In plans to include more themes related to studying and human relationships</a:t>
            </a:r>
          </a:p>
          <a:p>
            <a:pPr marL="304800" indent="-304800">
              <a:spcBef>
                <a:spcPts val="400"/>
              </a:spcBef>
              <a:buClr>
                <a:srgbClr val="000099"/>
              </a:buClr>
              <a:buFont typeface="Arial" charset="0"/>
              <a:buChar char="•"/>
            </a:pPr>
            <a:r>
              <a:rPr lang="en-US" sz="1800"/>
              <a:t>In plans also to do an English version to address the needs of international students</a:t>
            </a:r>
          </a:p>
          <a:p>
            <a:pPr marL="304800" indent="-304800">
              <a:spcBef>
                <a:spcPts val="400"/>
              </a:spcBef>
              <a:buClr>
                <a:srgbClr val="000099"/>
              </a:buClr>
              <a:buFont typeface="Arial" charset="0"/>
              <a:buChar char="•"/>
            </a:pPr>
            <a:r>
              <a:rPr lang="en-US" sz="1800"/>
              <a:t>LINK TO THE SITE: </a:t>
            </a:r>
            <a:r>
              <a:rPr lang="en-US" sz="1800" u="sng">
                <a:solidFill>
                  <a:srgbClr val="009999"/>
                </a:solidFill>
                <a:hlinkClick r:id="rId6"/>
              </a:rPr>
              <a:t>Opiskelijan Kompassi</a:t>
            </a:r>
            <a:endParaRPr lang="en-US" sz="1800" u="sng">
              <a:solidFill>
                <a:srgbClr val="009999"/>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3891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8915"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Thank you!! Kiitos!!</a:t>
            </a:r>
          </a:p>
        </p:txBody>
      </p:sp>
      <p:sp>
        <p:nvSpPr>
          <p:cNvPr id="38916"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r>
              <a:rPr lang="en-US"/>
              <a:t>Time for your questions and thoughts!!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819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8195" name="Rectangle 3"/>
          <p:cNvSpPr>
            <a:spLocks noGrp="1" noChangeArrowheads="1"/>
          </p:cNvSpPr>
          <p:nvPr>
            <p:ph type="title"/>
          </p:nvPr>
        </p:nvSpPr>
        <p:spPr>
          <a:xfrm>
            <a:off x="898525" y="0"/>
            <a:ext cx="7858125" cy="1158875"/>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The home page</a:t>
            </a:r>
          </a:p>
        </p:txBody>
      </p:sp>
      <p:pic>
        <p:nvPicPr>
          <p:cNvPr id="8196"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125" y="908050"/>
            <a:ext cx="5400675" cy="584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921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219" name="Rectangle 3"/>
          <p:cNvSpPr>
            <a:spLocks noGrp="1" noChangeArrowheads="1"/>
          </p:cNvSpPr>
          <p:nvPr>
            <p:ph type="title"/>
          </p:nvPr>
        </p:nvSpPr>
        <p:spPr>
          <a:xfrm>
            <a:off x="890588" y="268288"/>
            <a:ext cx="7858125" cy="9271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Introduction</a:t>
            </a:r>
          </a:p>
        </p:txBody>
      </p:sp>
      <p:sp>
        <p:nvSpPr>
          <p:cNvPr id="9220" name="Rectangle 4"/>
          <p:cNvSpPr>
            <a:spLocks noGrp="1" noChangeArrowheads="1"/>
          </p:cNvSpPr>
          <p:nvPr>
            <p:ph type="body" idx="1"/>
          </p:nvPr>
        </p:nvSpPr>
        <p:spPr>
          <a:xfrm>
            <a:off x="890588" y="1195388"/>
            <a:ext cx="7858125" cy="5662612"/>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2000"/>
              <a:t>University students often experience psychological distress. Common psychological problems in students involve stress, depression, anxiety, concentration and sleeping problems (Kunttu &amp; Huttunen, 2008) </a:t>
            </a:r>
          </a:p>
          <a:p>
            <a:pPr marL="304800" indent="-304800">
              <a:spcBef>
                <a:spcPts val="500"/>
              </a:spcBef>
              <a:buFont typeface="Helvetica" charset="0"/>
              <a:buBlip>
                <a:blip r:embed="rId4"/>
              </a:buBlip>
            </a:pPr>
            <a:r>
              <a:rPr lang="en-US" sz="2000"/>
              <a:t>Limited access to student counseling services due to long waiting lists, the stigma associated with seeking help are some of the reasons that limit the possibility to receive therapy. </a:t>
            </a:r>
          </a:p>
          <a:p>
            <a:pPr marL="304800" indent="-304800">
              <a:spcBef>
                <a:spcPts val="500"/>
              </a:spcBef>
              <a:buFont typeface="Helvetica" charset="0"/>
              <a:buBlip>
                <a:blip r:embed="rId4"/>
              </a:buBlip>
            </a:pPr>
            <a:r>
              <a:rPr lang="en-US" sz="2000"/>
              <a:t>Self-help therapies have been shown to be effective in reducing mental health problems for university students (Muto, Hayes &amp; Jeffcoat, 2011).</a:t>
            </a:r>
          </a:p>
          <a:p>
            <a:pPr marL="304800" indent="-304800">
              <a:spcBef>
                <a:spcPts val="500"/>
              </a:spcBef>
              <a:buSzPct val="61000"/>
              <a:buFont typeface="Helvetica" charset="0"/>
              <a:buBlip>
                <a:blip r:embed="rId4"/>
              </a:buBlip>
            </a:pPr>
            <a:r>
              <a:rPr lang="en-US" sz="2000"/>
              <a:t>An Internet-based self-help intervention could thus be an easily accessible, cost-effective alternative (e.g.</a:t>
            </a:r>
            <a:r>
              <a:rPr lang="en-US" sz="1800"/>
              <a:t>Andersson, 2006; Andersson, 2007; Andersson &amp; Cuijpers, 2009).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0243"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Purpose of the pilot study</a:t>
            </a:r>
          </a:p>
        </p:txBody>
      </p:sp>
      <p:sp>
        <p:nvSpPr>
          <p:cNvPr id="10244"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2400"/>
              <a:t>To investigate the acceptability and effectiveness of an internet-based self-help intervention for university students – with or without support.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126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1267"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The Student Compass</a:t>
            </a:r>
          </a:p>
        </p:txBody>
      </p:sp>
      <p:sp>
        <p:nvSpPr>
          <p:cNvPr id="11268"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2000"/>
              <a:t>We developed an internet-administered self-help program to enhance the general mental health and overall functioning of students. </a:t>
            </a:r>
          </a:p>
          <a:p>
            <a:pPr marL="304800" indent="-304800">
              <a:spcBef>
                <a:spcPts val="500"/>
              </a:spcBef>
              <a:buFont typeface="Helvetica" charset="0"/>
              <a:buBlip>
                <a:blip r:embed="rId4"/>
              </a:buBlip>
            </a:pPr>
            <a:r>
              <a:rPr lang="en-US" sz="2000"/>
              <a:t>The program was designed for students with different types of comorbid problems, such as depression, anxiety and stress. </a:t>
            </a:r>
          </a:p>
          <a:p>
            <a:pPr marL="304800" indent="-304800">
              <a:spcBef>
                <a:spcPts val="500"/>
              </a:spcBef>
              <a:buFont typeface="Helvetica" charset="0"/>
              <a:buBlip>
                <a:blip r:embed="rId4"/>
              </a:buBlip>
            </a:pPr>
            <a:r>
              <a:rPr lang="en-US" sz="2000"/>
              <a:t>A preliminary pilot study was conducted during spring 2012 (april-may 2012)</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229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2291" name="Rectangle 3"/>
          <p:cNvSpPr>
            <a:spLocks noGrp="1" noChangeArrowheads="1"/>
          </p:cNvSpPr>
          <p:nvPr>
            <p:ph type="title"/>
          </p:nvPr>
        </p:nvSpPr>
        <p:spPr>
          <a:xfrm>
            <a:off x="890588" y="269875"/>
            <a:ext cx="7858125" cy="998538"/>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sz="3200"/>
              <a:t>The Student Compass</a:t>
            </a:r>
            <a:br>
              <a:rPr lang="en-US" sz="3200"/>
            </a:br>
            <a:r>
              <a:rPr lang="en-US" sz="3200"/>
              <a:t>web-based program</a:t>
            </a:r>
          </a:p>
        </p:txBody>
      </p:sp>
      <p:sp>
        <p:nvSpPr>
          <p:cNvPr id="12292" name="Rectangle 4"/>
          <p:cNvSpPr>
            <a:spLocks noGrp="1" noChangeArrowheads="1"/>
          </p:cNvSpPr>
          <p:nvPr>
            <p:ph type="body" idx="1"/>
          </p:nvPr>
        </p:nvSpPr>
        <p:spPr>
          <a:xfrm>
            <a:off x="889000" y="1268413"/>
            <a:ext cx="7861300" cy="5589587"/>
          </a:xfrm>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sz="1800"/>
              <a:t>Content of the online program:</a:t>
            </a:r>
          </a:p>
          <a:p>
            <a:pPr marL="304800" indent="-304800">
              <a:spcBef>
                <a:spcPts val="400"/>
              </a:spcBef>
            </a:pPr>
            <a:r>
              <a:rPr lang="en-US" sz="1800"/>
              <a:t>Three themes: Anxiety, Stress, Depression </a:t>
            </a:r>
          </a:p>
          <a:p>
            <a:pPr marL="304800" indent="-304800">
              <a:spcBef>
                <a:spcPts val="400"/>
              </a:spcBef>
            </a:pPr>
            <a:r>
              <a:rPr lang="en-US" sz="1800"/>
              <a:t>Two ‘Paths’ (Own-path, Support-path) per each theme</a:t>
            </a:r>
          </a:p>
          <a:p>
            <a:pPr marL="304800" indent="-304800">
              <a:spcBef>
                <a:spcPts val="400"/>
              </a:spcBef>
            </a:pPr>
            <a:r>
              <a:rPr lang="en-US" sz="1800"/>
              <a:t>The content of the Paths was the same for Own-path and Support-path:  </a:t>
            </a:r>
          </a:p>
          <a:p>
            <a:pPr marL="304800" indent="-304800">
              <a:spcBef>
                <a:spcPts val="400"/>
              </a:spcBef>
              <a:buClr>
                <a:srgbClr val="000099"/>
              </a:buClr>
              <a:buFont typeface="Arial" charset="0"/>
              <a:buChar char="•"/>
            </a:pPr>
            <a:r>
              <a:rPr lang="en-US" sz="1800"/>
              <a:t>Consisted of 6 modules, called ‘checkpoints’ (one module per week).</a:t>
            </a:r>
          </a:p>
          <a:p>
            <a:pPr marL="304800" indent="-304800">
              <a:spcBef>
                <a:spcPts val="400"/>
              </a:spcBef>
              <a:buClr>
                <a:srgbClr val="000099"/>
              </a:buClr>
              <a:buFont typeface="Arial" charset="0"/>
              <a:buChar char="•"/>
            </a:pPr>
            <a:r>
              <a:rPr lang="en-US" sz="1800"/>
              <a:t>Mostly Text (information, exercises, homework) with pictures</a:t>
            </a:r>
          </a:p>
          <a:p>
            <a:pPr marL="304800" indent="-304800">
              <a:spcBef>
                <a:spcPts val="400"/>
              </a:spcBef>
              <a:buClr>
                <a:srgbClr val="000099"/>
              </a:buClr>
              <a:buFont typeface="Arial" charset="0"/>
              <a:buChar char="•"/>
            </a:pPr>
            <a:r>
              <a:rPr lang="en-US" sz="1800"/>
              <a:t>Multimedia: audiotaped experiential exercises and metaphors, videotaped metaphors &amp; exercises (‘tug-of-war with a monster’, ‘leap to the unknown’, ‘leaves on a stream’, ‘crossroads’,)</a:t>
            </a:r>
          </a:p>
          <a:p>
            <a:pPr marL="304800" indent="-304800">
              <a:spcBef>
                <a:spcPts val="400"/>
              </a:spcBef>
              <a:buClr>
                <a:srgbClr val="000099"/>
              </a:buClr>
              <a:buFont typeface="Arial" charset="0"/>
              <a:buChar char="•"/>
            </a:pPr>
            <a:r>
              <a:rPr lang="en-US" sz="1800"/>
              <a:t>Each module included homework each week which the clients completed and placed in their own folder in the treatment platform</a:t>
            </a:r>
          </a:p>
          <a:p>
            <a:pPr marL="304800" indent="-304800">
              <a:spcBef>
                <a:spcPts val="400"/>
              </a:spcBef>
              <a:buClr>
                <a:srgbClr val="000099"/>
              </a:buClr>
              <a:buFont typeface="Arial" charset="0"/>
              <a:buChar char="•"/>
            </a:pPr>
            <a:r>
              <a:rPr lang="en-US" sz="1800"/>
              <a:t>The modules were based on the core processes of ACT: values, value-based actions, acceptance, cognitive defusion, contact with the present moment and self-as-context. An additional module was added to the anxiety theme including relaxation and breathing exercises (e.g. progressive muscle relaxation).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3314"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3315"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The Student Compass Intervention</a:t>
            </a:r>
          </a:p>
        </p:txBody>
      </p:sp>
      <p:sp>
        <p:nvSpPr>
          <p:cNvPr id="13316" name="Rectangle 4"/>
          <p:cNvSpPr>
            <a:spLocks noGrp="1" noChangeArrowheads="1"/>
          </p:cNvSpPr>
          <p:nvPr>
            <p:ph type="body" idx="1"/>
          </p:nvPr>
        </p:nvSpPr>
        <p:spPr>
          <a:xfrm>
            <a:off x="754063" y="1435100"/>
            <a:ext cx="3743325" cy="552450"/>
          </a:xfrm>
          <a:ln/>
          <a:extLs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r>
              <a:rPr lang="en-US"/>
              <a:t>’Own Path’</a:t>
            </a:r>
          </a:p>
        </p:txBody>
      </p:sp>
      <p:sp>
        <p:nvSpPr>
          <p:cNvPr id="13317" name="Rectangle 5"/>
          <p:cNvSpPr>
            <a:spLocks/>
          </p:cNvSpPr>
          <p:nvPr/>
        </p:nvSpPr>
        <p:spPr bwMode="auto">
          <a:xfrm>
            <a:off x="754063" y="1987550"/>
            <a:ext cx="37592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marL="266700" indent="-266700">
              <a:spcBef>
                <a:spcPts val="425"/>
              </a:spcBef>
              <a:buSzPct val="85000"/>
              <a:buFontTx/>
              <a:buBlip>
                <a:blip r:embed="rId5"/>
              </a:buBlip>
            </a:pPr>
            <a:r>
              <a:rPr lang="en-US" sz="1800">
                <a:solidFill>
                  <a:schemeClr val="tx1"/>
                </a:solidFill>
                <a:latin typeface="Helvetica" charset="0"/>
                <a:cs typeface="Helvetica" charset="0"/>
                <a:sym typeface="Helvetica" charset="0"/>
              </a:rPr>
              <a:t>Working individually &amp; independently without any support</a:t>
            </a:r>
          </a:p>
          <a:p>
            <a:pPr marL="266700" indent="-266700">
              <a:spcBef>
                <a:spcPts val="425"/>
              </a:spcBef>
              <a:buSzPct val="85000"/>
              <a:buFontTx/>
              <a:buBlip>
                <a:blip r:embed="rId5"/>
              </a:buBlip>
            </a:pPr>
            <a:r>
              <a:rPr lang="en-US" sz="1800">
                <a:solidFill>
                  <a:schemeClr val="tx1"/>
                </a:solidFill>
                <a:latin typeface="Helvetica" charset="0"/>
                <a:cs typeface="Helvetica" charset="0"/>
                <a:sym typeface="Helvetica" charset="0"/>
              </a:rPr>
              <a:t>Intervention included: </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1 face-to-face meeting at the beginning in which details and instructions regarding the study and the program were given,  participant’s information and informed consent were collected, 9 pre- measurement questionnaires were administered</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The 6 week online program</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1 final face-to-face meeting with a structured interview to evaluate the program and post-measurements</a:t>
            </a:r>
          </a:p>
        </p:txBody>
      </p:sp>
      <p:sp>
        <p:nvSpPr>
          <p:cNvPr id="13318" name="Rectangle 6"/>
          <p:cNvSpPr>
            <a:spLocks/>
          </p:cNvSpPr>
          <p:nvPr/>
        </p:nvSpPr>
        <p:spPr bwMode="auto">
          <a:xfrm>
            <a:off x="4646613" y="1543050"/>
            <a:ext cx="4051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nchor="b"/>
          <a:lstStyle/>
          <a:p>
            <a:pPr algn="ctr">
              <a:spcBef>
                <a:spcPts val="575"/>
              </a:spcBef>
            </a:pPr>
            <a:r>
              <a:rPr lang="en-US" sz="2400" b="1">
                <a:solidFill>
                  <a:schemeClr val="tx1"/>
                </a:solidFill>
                <a:latin typeface="Helvetica" charset="0"/>
                <a:cs typeface="Helvetica" charset="0"/>
                <a:sym typeface="Helvetica" charset="0"/>
              </a:rPr>
              <a:t>’Support Path’</a:t>
            </a:r>
          </a:p>
        </p:txBody>
      </p:sp>
      <p:sp>
        <p:nvSpPr>
          <p:cNvPr id="13319" name="Rectangle 7"/>
          <p:cNvSpPr>
            <a:spLocks/>
          </p:cNvSpPr>
          <p:nvPr/>
        </p:nvSpPr>
        <p:spPr bwMode="auto">
          <a:xfrm>
            <a:off x="4645025" y="1987550"/>
            <a:ext cx="40513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38100" tIns="38100" rIns="38100" bIns="38100"/>
          <a:lstStyle/>
          <a:p>
            <a:pPr marL="266700" indent="-266700">
              <a:spcBef>
                <a:spcPts val="425"/>
              </a:spcBef>
              <a:buSzPct val="85000"/>
              <a:buFontTx/>
              <a:buBlip>
                <a:blip r:embed="rId5"/>
              </a:buBlip>
            </a:pPr>
            <a:r>
              <a:rPr lang="en-US" sz="1800">
                <a:solidFill>
                  <a:schemeClr val="tx1"/>
                </a:solidFill>
                <a:latin typeface="Helvetica" charset="0"/>
                <a:cs typeface="Helvetica" charset="0"/>
                <a:sym typeface="Helvetica" charset="0"/>
              </a:rPr>
              <a:t>Working independently and receiving support from a coach  </a:t>
            </a:r>
          </a:p>
          <a:p>
            <a:pPr marL="266700" indent="-266700">
              <a:spcBef>
                <a:spcPts val="425"/>
              </a:spcBef>
              <a:buSzPct val="85000"/>
              <a:buFontTx/>
              <a:buBlip>
                <a:blip r:embed="rId5"/>
              </a:buBlip>
            </a:pPr>
            <a:r>
              <a:rPr lang="en-US" sz="1800">
                <a:solidFill>
                  <a:schemeClr val="tx1"/>
                </a:solidFill>
                <a:latin typeface="Helvetica" charset="0"/>
                <a:cs typeface="Helvetica" charset="0"/>
                <a:sym typeface="Helvetica" charset="0"/>
              </a:rPr>
              <a:t>Intervention included:</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1 face-to-face assessment session at the beginning to evaluate the participant’s current situation, administration of measurements, FACCM diagram </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The 6 week online program and weekly contact with the coach-therapist (feedback on homework, approx. 15-20 min/per week)</a:t>
            </a:r>
          </a:p>
          <a:p>
            <a:pPr marL="266700" indent="-266700">
              <a:spcBef>
                <a:spcPts val="325"/>
              </a:spcBef>
              <a:buClr>
                <a:srgbClr val="000099"/>
              </a:buClr>
              <a:buSzPct val="85000"/>
              <a:buFont typeface="Arial" charset="0"/>
              <a:buChar char="•"/>
            </a:pPr>
            <a:r>
              <a:rPr lang="en-US" sz="1400">
                <a:solidFill>
                  <a:schemeClr val="tx1"/>
                </a:solidFill>
                <a:latin typeface="Helvetica" charset="0"/>
                <a:cs typeface="Helvetica" charset="0"/>
                <a:sym typeface="Helvetica" charset="0"/>
              </a:rPr>
              <a:t>1 final face-to-face closing session followed by a structured interview to evaluate the program. Administration of post-measurements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638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5470525"/>
            <a:ext cx="17637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6387" name="Rectangle 3"/>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a:t>Criteria for eligibility</a:t>
            </a:r>
          </a:p>
        </p:txBody>
      </p:sp>
      <p:sp>
        <p:nvSpPr>
          <p:cNvPr id="16388" name="Rectangle 4"/>
          <p:cNvSpPr>
            <a:spLocks noGrp="1" noChangeArrowheads="1"/>
          </p:cNvSpPr>
          <p:nvPr>
            <p:ph type="body"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pPr marL="304800" indent="-304800">
              <a:spcBef>
                <a:spcPct val="0"/>
              </a:spcBef>
              <a:buFont typeface="Helvetica" charset="0"/>
              <a:buBlip>
                <a:blip r:embed="rId4"/>
              </a:buBlip>
            </a:pPr>
            <a:r>
              <a:rPr lang="en-US"/>
              <a:t>The only criteria: </a:t>
            </a:r>
            <a:br>
              <a:rPr lang="en-US"/>
            </a:br>
            <a:r>
              <a:rPr lang="en-US"/>
              <a:t>- university students, </a:t>
            </a:r>
            <a:br>
              <a:rPr lang="en-US"/>
            </a:br>
            <a:r>
              <a:rPr lang="en-US"/>
              <a:t>- 18-30 years old, </a:t>
            </a:r>
            <a:br>
              <a:rPr lang="en-US"/>
            </a:br>
            <a:r>
              <a:rPr lang="en-US"/>
              <a:t>- reporting low mood, anxiety or stress</a:t>
            </a:r>
          </a:p>
        </p:txBody>
      </p:sp>
    </p:spTree>
  </p:cSld>
  <p:clrMapOvr>
    <a:masterClrMapping/>
  </p:clrMapOvr>
  <p:transition/>
</p:sld>
</file>

<file path=ppt/theme/theme1.xml><?xml version="1.0" encoding="utf-8"?>
<a:theme xmlns:a="http://schemas.openxmlformats.org/drawingml/2006/main" name="Default - Otsikkodia">
  <a:themeElements>
    <a:clrScheme name="Default - Otsikkod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Otsikkodia">
      <a:majorFont>
        <a:latin typeface="Helvetica"/>
        <a:ea typeface="ヒラギノ角ゴ ProN W3"/>
        <a:cs typeface="ヒラギノ角ゴ ProN W3"/>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Otsikkod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Otsikko ja sisältö">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Otsikko ja sisältö">
      <a:majorFont>
        <a:latin typeface="Helvetica"/>
        <a:ea typeface="ヒラギノ角ゴ ProN W3"/>
        <a:cs typeface="ヒラギノ角ゴ ProN W3"/>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Otsikko ja sisältö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Vertailu">
  <a:themeElements>
    <a:clrScheme name="Default - Vertai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Vertailu">
      <a:majorFont>
        <a:latin typeface="Helvetica"/>
        <a:ea typeface="ヒラギノ角ゴ ProN W3"/>
        <a:cs typeface="ヒラギノ角ゴ ProN W3"/>
      </a:majorFont>
      <a:minorFont>
        <a:latin typeface="Helvetica"/>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Vertai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 Kaksi sisältökohdetta">
  <a:themeElements>
    <a:clrScheme name="Default - Kaksi sisältökohdet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Kaksi sisältökohdetta">
      <a:majorFont>
        <a:latin typeface="Helvetica"/>
        <a:ea typeface="ヒラギノ角ゴ ProN W3"/>
        <a:cs typeface="ヒラギノ角ゴ ProN W3"/>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Kaksi sisältökohdet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efault - Tyhjä">
  <a:themeElements>
    <a:clrScheme name="Default - Tyhjä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yhjä">
      <a:majorFont>
        <a:latin typeface="Helvetica"/>
        <a:ea typeface="ヒラギノ角ゴ ProN W3"/>
        <a:cs typeface="ヒラギノ角ゴ ProN W3"/>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yhjä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Pages>0</Pages>
  <Words>2083</Words>
  <Characters>0</Characters>
  <Application>Microsoft Office PowerPoint</Application>
  <PresentationFormat>On-screen Show (4:3)</PresentationFormat>
  <Lines>0</Lines>
  <Paragraphs>341</Paragraphs>
  <Slides>23</Slides>
  <Notes>9</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Default - Otsikkodia</vt:lpstr>
      <vt:lpstr>Default - Otsikko ja sisältö</vt:lpstr>
      <vt:lpstr>Default - Vertailu</vt:lpstr>
      <vt:lpstr>Default - Kaksi sisältökohdetta</vt:lpstr>
      <vt:lpstr>Default - Tyhjä</vt:lpstr>
      <vt:lpstr> The Acceptability and Effectiveness of an ACT-based Self-Help Online Intervention focusing on Enhancing the Well-Being of University Students – A Pilot Study  </vt:lpstr>
      <vt:lpstr>Presentation Outline</vt:lpstr>
      <vt:lpstr>The home page</vt:lpstr>
      <vt:lpstr>Introduction</vt:lpstr>
      <vt:lpstr>Purpose of the pilot study</vt:lpstr>
      <vt:lpstr>The Student Compass</vt:lpstr>
      <vt:lpstr>The Student Compass web-based program</vt:lpstr>
      <vt:lpstr>The Student Compass Intervention</vt:lpstr>
      <vt:lpstr>Criteria for eligibility</vt:lpstr>
      <vt:lpstr>Procedure</vt:lpstr>
      <vt:lpstr>Method</vt:lpstr>
      <vt:lpstr>Participants’ characteristics</vt:lpstr>
      <vt:lpstr> Participant’s pre-measurement comparison (n=17)</vt:lpstr>
      <vt:lpstr>Results</vt:lpstr>
      <vt:lpstr>Results (n=11; 8+3) Outcome measures:</vt:lpstr>
      <vt:lpstr>Results Process Measures:</vt:lpstr>
      <vt:lpstr>Depression (BDI-II) pre/post (n=11) </vt:lpstr>
      <vt:lpstr>Results – Evaluation of the program from the participants</vt:lpstr>
      <vt:lpstr>Testimonials</vt:lpstr>
      <vt:lpstr>PowerPoint Presentation</vt:lpstr>
      <vt:lpstr>Conclusions</vt:lpstr>
      <vt:lpstr>Conclusions</vt:lpstr>
      <vt:lpstr>Thank you!! Kiitos!!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plamberg</dc:creator>
  <cp:lastModifiedBy>Räsänen Panajiota</cp:lastModifiedBy>
  <cp:revision>5</cp:revision>
  <dcterms:modified xsi:type="dcterms:W3CDTF">2012-08-07T10:54:02Z</dcterms:modified>
</cp:coreProperties>
</file>